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3" r:id="rId6"/>
    <p:sldId id="260" r:id="rId7"/>
    <p:sldId id="261"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6438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Georgia’s experience is built on a simple premise: consumer protection is effective only when legal rights are translated into clear service obligations, accessible channels and measurable regulatory outcomes. I will briefly show how this works across electricity, natural gas and water supply.
[Sources]
- WFER IX official programme, Concurrent Session 1c: https://www.wfertbilisi2026.com/en/programa/day-2
- Law of Georgia on Energy and Water Supply (official legislative gazette): https://www.matsne.gov.ge/en/document/view/4747785
- User-provided WFER IX presentation template and promotional video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the regulated sectors, the Commission applies one protection logic across the full customer journey: access, information, continuity, service quality and effective redress. In electricity and natural gas, the Law on Energy and Water Supply expressly requires clear contract terms, transparent prices and tariffs, advance information on changes, and simple and free complaint procedures. Sector-specific rules operationalise these principles, including for water supply.
[Sources]
- Law of Georgia on Energy and Water Supply (official legislative gazette): https://www.matsne.gov.ge/en/document/view/4747785
- GNERC Service Quality Rules, Ordinance No. 20 of 28 June 2021, as amended: https://www.matsne.gov.ge/ka/document/view/5201093
- User-provided presentation: Presentation_.pptx (slides 2–12)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safeguards are targeted at consumers whose social or economic status creates a greater risk of losing an essential service. Under the applicable rules, protected status is recorded in supplier systems, deposit requirements are prohibited for protected groups, and disconnection is restricted at night, on non-working days and during protected payment windows.
[Sources]
- User-provided presentation: Presentation_.pptx (slides 2–12)
- GNERC, Utility Services at Public Service Hall: https://gnerc.org/en/user-page/useful-information-for-customers/iustitsiis-sakhlis-komunaluri-momsakhureba/125271
- Law of Georgia on Energy and Water Supply (official legislative gazette): https://www.matsne.gov.ge/en/document/view/4747785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Georgia’s Service Quality Rules distinguish common standards, which measure system-wide performance, from guaranteed standards, which set individual service deadlines. The framework covers reliability, outage information and call-centre response, as well as connection, registration, restoration, written responses and on-site inspections. Missed obligations trigger compensation, fee reductions and, where appropriate, regulatory enforcement.
[Sources]
- GNERC Service Quality Rules, Ordinance No. 20 of 28 June 2021, as amended: https://www.matsne.gov.ge/ka/document/view/5201093
- User-provided presentation: Presentation_.pptx (slides 2–12)
- GNERC release of 17 December 2025 (GEL 5.72 million compensation): https://gnerc.org/ge/media/presrelizebi-akhali-ambebi/17122025-relizi/127656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Rights become practical when consumers can use them through simple channels. The *303# service provides bills, balance information, charge verification and requests for on-site quality checks through any mobile phone. Public Service Halls offer one-stop access to registration, contracts, debt rescheduling and complaints. These channels are linked to regulatory oversight through real-time monitoring of commercial service quality, allowing the Commission to track deadlines, identify failures and enforce remedies.
[Sources]
- GNERC, *303# utility service: https://gnerc.org/ge/user-page/useful-information-for-customers/303-momsakhureba/125188
- GNERC, Utility Services at Public Service Hall: https://gnerc.org/en/user-page/useful-information-for-customers/iustitsiis-sakhlis-komunaluri-momsakhureba/125271
- GNERC Service Quality Rules, Ordinance No. 20 of 28 June 2021, as amended: https://www.matsne.gov.ge/ka/document/view/5201093
- User-provided presentation: Presentation_.pptx (slides 2–12)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143126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Rights become practical when consumers can use them through simple channels. The *303# service provides bills, balance information, charge verification and requests for on-site quality checks through any mobile phone. Public Service Halls offer one-stop access to registration, contracts, debt rescheduling and complaints. These channels are linked to regulatory oversight through real-time monitoring of commercial service quality, allowing the Commission to track deadlines, identify failures and enforce remedies.
[Sources]
- GNERC, *303# utility service: https://gnerc.org/ge/user-page/useful-information-for-customers/303-momsakhureba/125188
- GNERC, Utility Services at Public Service Hall: https://gnerc.org/en/user-page/useful-information-for-customers/iustitsiis-sakhlis-komunaluri-momsakhureba/125271
- GNERC Service Quality Rules, Ordinance No. 20 of 28 June 2021, as amended: https://www.matsne.gov.ge/ka/document/view/5201093
- User-provided presentation: Presentation_.pptx (slides 2–12)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arrangements produce measurable outcomes: more than 7 million *303# transactions, more than 117,000 citizens served through Public Service Halls, and GEL 5.72 million in compensation paid to consumers in 2025. The significance of these figures is not the numbers alone; they demonstrate that rights are accessible, monitored and enforceable in practice.
[Sources]
- GNERC, *303# utility service: https://gnerc.org/ge/user-page/useful-information-for-customers/303-momsakhureba/125188
- GNERC, Utility Services at Public Service Hall: https://gnerc.org/en/user-page/useful-information-for-customers/iustitsiis-sakhlis-komunaluri-momsakhureba/125271
- GNERC release of 17 December 2025 (GEL 5.72 million compensation): https://gnerc.org/ge/media/presrelizebi-akhali-ambebi/17122025-relizi/127656
- User-provided presentation: Presentation_.pptx (slides 2–12)
- User-provided WFER IX presentation template and promotional video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wfer_work/template_clean/slide-1.png"/>
          <p:cNvPicPr>
            <a:picLocks noChangeAspect="1"/>
          </p:cNvPicPr>
          <p:nvPr/>
        </p:nvPicPr>
        <p:blipFill>
          <a:blip r:embed="rId3"/>
          <a:srcRect t="55" b="55"/>
          <a:stretch/>
        </p:blipFill>
        <p:spPr>
          <a:xfrm>
            <a:off x="0" y="0"/>
            <a:ext cx="12192000" cy="6858000"/>
          </a:xfrm>
          <a:prstGeom prst="rect">
            <a:avLst/>
          </a:prstGeom>
        </p:spPr>
      </p:pic>
      <p:sp>
        <p:nvSpPr>
          <p:cNvPr id="3" name="Shape 0"/>
          <p:cNvSpPr/>
          <p:nvPr/>
        </p:nvSpPr>
        <p:spPr>
          <a:xfrm>
            <a:off x="621792" y="1874520"/>
            <a:ext cx="6812280" cy="3063240"/>
          </a:xfrm>
          <a:prstGeom prst="roundRect">
            <a:avLst>
              <a:gd name="adj" fmla="val 1791"/>
            </a:avLst>
          </a:prstGeom>
          <a:solidFill>
            <a:srgbClr val="FFFFFF">
              <a:alpha val="89000"/>
            </a:srgbClr>
          </a:solidFill>
          <a:ln w="12700">
            <a:solidFill>
              <a:srgbClr val="FFFFFF">
                <a:alpha val="0"/>
              </a:srgbClr>
            </a:solidFill>
            <a:prstDash val="solid"/>
          </a:ln>
        </p:spPr>
        <p:txBody>
          <a:bodyPr/>
          <a:lstStyle/>
          <a:p>
            <a:endParaRPr lang="en-US"/>
          </a:p>
        </p:txBody>
      </p:sp>
      <p:sp>
        <p:nvSpPr>
          <p:cNvPr id="4" name="Shape 1"/>
          <p:cNvSpPr/>
          <p:nvPr/>
        </p:nvSpPr>
        <p:spPr>
          <a:xfrm>
            <a:off x="621792" y="1874520"/>
            <a:ext cx="91440" cy="3063240"/>
          </a:xfrm>
          <a:prstGeom prst="rect">
            <a:avLst/>
          </a:prstGeom>
          <a:solidFill>
            <a:srgbClr val="44B5C2"/>
          </a:solidFill>
          <a:ln w="12700">
            <a:solidFill>
              <a:srgbClr val="44B5C2"/>
            </a:solidFill>
            <a:prstDash val="solid"/>
          </a:ln>
        </p:spPr>
        <p:txBody>
          <a:bodyPr/>
          <a:lstStyle/>
          <a:p>
            <a:endParaRPr lang="en-US"/>
          </a:p>
        </p:txBody>
      </p:sp>
      <p:sp>
        <p:nvSpPr>
          <p:cNvPr id="5" name="Text 2"/>
          <p:cNvSpPr/>
          <p:nvPr/>
        </p:nvSpPr>
        <p:spPr>
          <a:xfrm>
            <a:off x="932688" y="2121408"/>
            <a:ext cx="6172200" cy="310896"/>
          </a:xfrm>
          <a:prstGeom prst="rect">
            <a:avLst/>
          </a:prstGeom>
          <a:noFill/>
          <a:ln/>
        </p:spPr>
        <p:txBody>
          <a:bodyPr wrap="square" lIns="0" tIns="0" rIns="0" bIns="0" rtlCol="0" anchor="ctr">
            <a:normAutofit/>
          </a:bodyPr>
          <a:lstStyle/>
          <a:p>
            <a:pPr marL="0" indent="0">
              <a:buNone/>
            </a:pPr>
            <a:r>
              <a:rPr lang="en-US" sz="1050" b="1" kern="0" spc="100" dirty="0">
                <a:solidFill>
                  <a:srgbClr val="088F9E"/>
                </a:solidFill>
                <a:latin typeface="Inter" pitchFamily="34" charset="0"/>
                <a:ea typeface="Inter" pitchFamily="34" charset="-122"/>
                <a:cs typeface="Inter" pitchFamily="34" charset="-120"/>
              </a:rPr>
              <a:t>BEST PRACTICES IN CONSUMER PROTECTION</a:t>
            </a:r>
            <a:endParaRPr lang="en-US" sz="1050" dirty="0"/>
          </a:p>
        </p:txBody>
      </p:sp>
      <p:sp>
        <p:nvSpPr>
          <p:cNvPr id="6" name="Text 3"/>
          <p:cNvSpPr/>
          <p:nvPr/>
        </p:nvSpPr>
        <p:spPr>
          <a:xfrm>
            <a:off x="914400" y="2615184"/>
            <a:ext cx="5989320" cy="1261872"/>
          </a:xfrm>
          <a:prstGeom prst="rect">
            <a:avLst/>
          </a:prstGeom>
          <a:noFill/>
          <a:ln/>
        </p:spPr>
        <p:txBody>
          <a:bodyPr wrap="square" lIns="0" tIns="0" rIns="0" bIns="0" rtlCol="0" anchor="ctr">
            <a:normAutofit/>
          </a:bodyPr>
          <a:lstStyle/>
          <a:p>
            <a:pPr marL="0" indent="0">
              <a:lnSpc>
                <a:spcPct val="95000"/>
              </a:lnSpc>
              <a:buNone/>
            </a:pPr>
            <a:r>
              <a:rPr lang="en-US" sz="3000" b="1" dirty="0">
                <a:solidFill>
                  <a:srgbClr val="173F58"/>
                </a:solidFill>
                <a:latin typeface="Inter" pitchFamily="34" charset="0"/>
                <a:ea typeface="Inter" pitchFamily="34" charset="-122"/>
                <a:cs typeface="Inter" pitchFamily="34" charset="-120"/>
              </a:rPr>
              <a:t>CONSUMER PROTECTION</a:t>
            </a:r>
            <a:endParaRPr lang="en-US" sz="3000" dirty="0"/>
          </a:p>
          <a:p>
            <a:pPr marL="0" indent="0">
              <a:lnSpc>
                <a:spcPct val="95000"/>
              </a:lnSpc>
              <a:buNone/>
            </a:pPr>
            <a:r>
              <a:rPr lang="en-US" sz="3000" b="1" dirty="0">
                <a:solidFill>
                  <a:srgbClr val="173F58"/>
                </a:solidFill>
                <a:latin typeface="Inter" pitchFamily="34" charset="0"/>
                <a:ea typeface="Inter" pitchFamily="34" charset="-122"/>
                <a:cs typeface="Inter" pitchFamily="34" charset="-120"/>
              </a:rPr>
              <a:t>IN PRACTICE</a:t>
            </a:r>
            <a:endParaRPr lang="en-US" sz="3000" dirty="0"/>
          </a:p>
        </p:txBody>
      </p:sp>
      <p:sp>
        <p:nvSpPr>
          <p:cNvPr id="7" name="Text 4"/>
          <p:cNvSpPr/>
          <p:nvPr/>
        </p:nvSpPr>
        <p:spPr>
          <a:xfrm>
            <a:off x="914400" y="3937547"/>
            <a:ext cx="5989320" cy="420624"/>
          </a:xfrm>
          <a:prstGeom prst="rect">
            <a:avLst/>
          </a:prstGeom>
          <a:noFill/>
          <a:ln/>
        </p:spPr>
        <p:txBody>
          <a:bodyPr wrap="square" lIns="0" tIns="0" rIns="0" bIns="0" rtlCol="0" anchor="ctr">
            <a:normAutofit/>
          </a:bodyPr>
          <a:lstStyle/>
          <a:p>
            <a:pPr marL="0" indent="0">
              <a:buNone/>
            </a:pPr>
            <a:r>
              <a:rPr lang="en-US" sz="1500" dirty="0">
                <a:solidFill>
                  <a:srgbClr val="5E6368"/>
                </a:solidFill>
                <a:latin typeface="Inter" pitchFamily="34" charset="0"/>
                <a:ea typeface="Inter" pitchFamily="34" charset="-122"/>
                <a:cs typeface="Inter" pitchFamily="34" charset="-120"/>
              </a:rPr>
              <a:t>From legal safeguards to measurable outcomes</a:t>
            </a:r>
            <a:endParaRPr lang="en-US" sz="1500" dirty="0"/>
          </a:p>
        </p:txBody>
      </p:sp>
      <p:sp>
        <p:nvSpPr>
          <p:cNvPr id="8" name="Text 5"/>
          <p:cNvSpPr/>
          <p:nvPr/>
        </p:nvSpPr>
        <p:spPr>
          <a:xfrm>
            <a:off x="932688" y="4526280"/>
            <a:ext cx="6035040" cy="274320"/>
          </a:xfrm>
          <a:prstGeom prst="rect">
            <a:avLst/>
          </a:prstGeom>
          <a:noFill/>
          <a:ln/>
        </p:spPr>
        <p:txBody>
          <a:bodyPr wrap="square" lIns="0" tIns="0" rIns="0" bIns="0" rtlCol="0" anchor="ctr">
            <a:normAutofit/>
          </a:bodyPr>
          <a:lstStyle/>
          <a:p>
            <a:pPr marL="0" indent="0">
              <a:buNone/>
            </a:pPr>
            <a:r>
              <a:rPr lang="en-US" sz="1080" b="1" kern="0" spc="100" dirty="0">
                <a:solidFill>
                  <a:srgbClr val="0B5965"/>
                </a:solidFill>
                <a:latin typeface="Inter" pitchFamily="34" charset="0"/>
                <a:ea typeface="Inter" pitchFamily="34" charset="-122"/>
                <a:cs typeface="Inter" pitchFamily="34" charset="-120"/>
              </a:rPr>
              <a:t>ELECTRICITY  ·  NATURAL GAS  ·  WATER SUPPLY</a:t>
            </a:r>
            <a:endParaRPr lang="en-US" sz="1080" dirty="0"/>
          </a:p>
        </p:txBody>
      </p:sp>
      <p:sp>
        <p:nvSpPr>
          <p:cNvPr id="9" name="Text 6"/>
          <p:cNvSpPr/>
          <p:nvPr/>
        </p:nvSpPr>
        <p:spPr>
          <a:xfrm>
            <a:off x="658368" y="6519672"/>
            <a:ext cx="7040880" cy="182880"/>
          </a:xfrm>
          <a:prstGeom prst="rect">
            <a:avLst/>
          </a:prstGeom>
          <a:noFill/>
          <a:ln/>
        </p:spPr>
        <p:txBody>
          <a:bodyPr wrap="square" lIns="0" tIns="0" rIns="0" bIns="0" rtlCol="0" anchor="ctr">
            <a:normAutofit/>
          </a:bodyPr>
          <a:lstStyle/>
          <a:p>
            <a:pPr marL="0" indent="0">
              <a:buNone/>
            </a:pPr>
            <a:r>
              <a:rPr lang="en-US" sz="810" dirty="0">
                <a:solidFill>
                  <a:srgbClr val="FFFFFF"/>
                </a:solidFill>
                <a:latin typeface="Inter" pitchFamily="34" charset="0"/>
                <a:ea typeface="Inter" pitchFamily="34" charset="-122"/>
                <a:cs typeface="Inter" pitchFamily="34" charset="-120"/>
              </a:rPr>
              <a:t>Georgian National Energy and Water Supply Regulatory Commission</a:t>
            </a:r>
            <a:endParaRPr lang="en-US" sz="81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mnt/data/wfer_work/template_clean/slide-2.png"/>
          <p:cNvPicPr>
            <a:picLocks noChangeAspect="1"/>
          </p:cNvPicPr>
          <p:nvPr/>
        </p:nvPicPr>
        <p:blipFill>
          <a:blip r:embed="rId3"/>
          <a:srcRect t="55" b="55"/>
          <a:stretch/>
        </p:blipFill>
        <p:spPr>
          <a:xfrm>
            <a:off x="0" y="0"/>
            <a:ext cx="12192000" cy="6858000"/>
          </a:xfrm>
          <a:prstGeom prst="rect">
            <a:avLst/>
          </a:prstGeom>
        </p:spPr>
      </p:pic>
      <p:sp>
        <p:nvSpPr>
          <p:cNvPr id="3" name="Text 0"/>
          <p:cNvSpPr/>
          <p:nvPr/>
        </p:nvSpPr>
        <p:spPr>
          <a:xfrm>
            <a:off x="658368" y="1078992"/>
            <a:ext cx="10789920" cy="566928"/>
          </a:xfrm>
          <a:prstGeom prst="rect">
            <a:avLst/>
          </a:prstGeom>
          <a:noFill/>
          <a:ln/>
        </p:spPr>
        <p:txBody>
          <a:bodyPr wrap="square" lIns="0" tIns="0" rIns="0" bIns="0" rtlCol="0" anchor="ctr">
            <a:normAutofit/>
          </a:bodyPr>
          <a:lstStyle/>
          <a:p>
            <a:pPr marL="0" indent="0">
              <a:buNone/>
            </a:pPr>
            <a:r>
              <a:rPr lang="en-US" sz="2000" b="1" dirty="0">
                <a:solidFill>
                  <a:srgbClr val="173F58"/>
                </a:solidFill>
                <a:latin typeface="Inter" pitchFamily="34" charset="0"/>
                <a:ea typeface="Inter" pitchFamily="34" charset="-122"/>
                <a:cs typeface="Inter" pitchFamily="34" charset="-120"/>
              </a:rPr>
              <a:t>THREE SECTORS. ONE PROTECTION LOGIC.</a:t>
            </a:r>
            <a:endParaRPr lang="en-US" sz="2000" dirty="0"/>
          </a:p>
        </p:txBody>
      </p:sp>
      <p:sp>
        <p:nvSpPr>
          <p:cNvPr id="4" name="Text 1"/>
          <p:cNvSpPr/>
          <p:nvPr/>
        </p:nvSpPr>
        <p:spPr>
          <a:xfrm>
            <a:off x="676656" y="1673352"/>
            <a:ext cx="10515600" cy="329184"/>
          </a:xfrm>
          <a:prstGeom prst="rect">
            <a:avLst/>
          </a:prstGeom>
          <a:noFill/>
          <a:ln/>
        </p:spPr>
        <p:txBody>
          <a:bodyPr wrap="square" lIns="0" tIns="0" rIns="0" bIns="0" rtlCol="0" anchor="ctr"/>
          <a:lstStyle/>
          <a:p>
            <a:pPr marL="0" indent="0">
              <a:buNone/>
            </a:pPr>
            <a:r>
              <a:rPr lang="en-US" sz="1350" dirty="0">
                <a:solidFill>
                  <a:srgbClr val="5E6368"/>
                </a:solidFill>
                <a:latin typeface="Inter" pitchFamily="34" charset="0"/>
                <a:ea typeface="Inter" pitchFamily="34" charset="-122"/>
                <a:cs typeface="Inter" pitchFamily="34" charset="-120"/>
              </a:rPr>
              <a:t>Consumer protection is built into the full service relationship.</a:t>
            </a:r>
            <a:endParaRPr lang="en-US" sz="1350" dirty="0"/>
          </a:p>
        </p:txBody>
      </p:sp>
      <p:sp>
        <p:nvSpPr>
          <p:cNvPr id="5" name="Shape 2"/>
          <p:cNvSpPr/>
          <p:nvPr/>
        </p:nvSpPr>
        <p:spPr>
          <a:xfrm>
            <a:off x="1005840" y="3236976"/>
            <a:ext cx="10195560" cy="0"/>
          </a:xfrm>
          <a:prstGeom prst="line">
            <a:avLst/>
          </a:prstGeom>
          <a:noFill/>
          <a:ln w="12700">
            <a:solidFill>
              <a:srgbClr val="B7DDE2"/>
            </a:solidFill>
            <a:prstDash val="solid"/>
          </a:ln>
        </p:spPr>
        <p:txBody>
          <a:bodyPr/>
          <a:lstStyle/>
          <a:p>
            <a:endParaRPr lang="en-US"/>
          </a:p>
        </p:txBody>
      </p:sp>
      <p:sp>
        <p:nvSpPr>
          <p:cNvPr id="6" name="Shape 3"/>
          <p:cNvSpPr/>
          <p:nvPr/>
        </p:nvSpPr>
        <p:spPr>
          <a:xfrm>
            <a:off x="1069848" y="2953512"/>
            <a:ext cx="566928" cy="566928"/>
          </a:xfrm>
          <a:prstGeom prst="ellipse">
            <a:avLst/>
          </a:prstGeom>
          <a:solidFill>
            <a:srgbClr val="FFFFFF"/>
          </a:solidFill>
          <a:ln w="12700">
            <a:solidFill>
              <a:srgbClr val="44B5C2"/>
            </a:solidFill>
            <a:prstDash val="solid"/>
          </a:ln>
        </p:spPr>
        <p:txBody>
          <a:bodyPr/>
          <a:lstStyle/>
          <a:p>
            <a:endParaRPr lang="en-US"/>
          </a:p>
        </p:txBody>
      </p:sp>
      <p:sp>
        <p:nvSpPr>
          <p:cNvPr id="7" name="Text 4"/>
          <p:cNvSpPr/>
          <p:nvPr/>
        </p:nvSpPr>
        <p:spPr>
          <a:xfrm>
            <a:off x="1069848" y="2971800"/>
            <a:ext cx="566928" cy="530352"/>
          </a:xfrm>
          <a:prstGeom prst="rect">
            <a:avLst/>
          </a:prstGeom>
          <a:noFill/>
          <a:ln/>
        </p:spPr>
        <p:txBody>
          <a:bodyPr wrap="square" lIns="0" tIns="0" rIns="0" bIns="0" rtlCol="0" anchor="ctr"/>
          <a:lstStyle/>
          <a:p>
            <a:pPr marL="0" indent="0" algn="ctr">
              <a:buNone/>
            </a:pPr>
            <a:r>
              <a:rPr lang="en-US" sz="1400" b="1" dirty="0">
                <a:solidFill>
                  <a:srgbClr val="088F9E"/>
                </a:solidFill>
                <a:latin typeface="Inter" pitchFamily="34" charset="0"/>
                <a:ea typeface="Inter" pitchFamily="34" charset="-122"/>
                <a:cs typeface="Inter" pitchFamily="34" charset="-120"/>
              </a:rPr>
              <a:t>01</a:t>
            </a:r>
            <a:endParaRPr lang="en-US" sz="1400" dirty="0"/>
          </a:p>
        </p:txBody>
      </p:sp>
      <p:sp>
        <p:nvSpPr>
          <p:cNvPr id="8" name="Text 5"/>
          <p:cNvSpPr/>
          <p:nvPr/>
        </p:nvSpPr>
        <p:spPr>
          <a:xfrm>
            <a:off x="685800" y="3758184"/>
            <a:ext cx="1335024" cy="320040"/>
          </a:xfrm>
          <a:prstGeom prst="rect">
            <a:avLst/>
          </a:prstGeom>
          <a:noFill/>
          <a:ln/>
        </p:spPr>
        <p:txBody>
          <a:bodyPr wrap="square" lIns="0" tIns="0" rIns="0" bIns="0" rtlCol="0" anchor="ctr"/>
          <a:lstStyle/>
          <a:p>
            <a:pPr marL="0" indent="0" algn="ctr">
              <a:buNone/>
            </a:pPr>
            <a:r>
              <a:rPr lang="en-US" sz="1320" b="1" dirty="0">
                <a:solidFill>
                  <a:srgbClr val="173F58"/>
                </a:solidFill>
                <a:latin typeface="Inter" pitchFamily="34" charset="0"/>
                <a:ea typeface="Inter" pitchFamily="34" charset="-122"/>
                <a:cs typeface="Inter" pitchFamily="34" charset="-120"/>
              </a:rPr>
              <a:t>ACCESS</a:t>
            </a:r>
            <a:endParaRPr lang="en-US" sz="1320" dirty="0"/>
          </a:p>
        </p:txBody>
      </p:sp>
      <p:sp>
        <p:nvSpPr>
          <p:cNvPr id="9" name="Text 6"/>
          <p:cNvSpPr/>
          <p:nvPr/>
        </p:nvSpPr>
        <p:spPr>
          <a:xfrm>
            <a:off x="484632" y="4096512"/>
            <a:ext cx="1737360" cy="658368"/>
          </a:xfrm>
          <a:prstGeom prst="rect">
            <a:avLst/>
          </a:prstGeom>
          <a:noFill/>
          <a:ln/>
        </p:spPr>
        <p:txBody>
          <a:bodyPr wrap="square" lIns="254" tIns="254" rIns="254" bIns="254" rtlCol="0" anchor="t">
            <a:normAutofit/>
          </a:bodyPr>
          <a:lstStyle/>
          <a:p>
            <a:pPr marL="0" indent="0" algn="ctr">
              <a:buNone/>
            </a:pPr>
            <a:r>
              <a:rPr lang="en-US" sz="960" dirty="0">
                <a:solidFill>
                  <a:srgbClr val="5E6368"/>
                </a:solidFill>
                <a:latin typeface="Inter" pitchFamily="34" charset="0"/>
                <a:ea typeface="Inter" pitchFamily="34" charset="-122"/>
                <a:cs typeface="Inter" pitchFamily="34" charset="-120"/>
              </a:rPr>
              <a:t>Fair, non-discriminatory entry</a:t>
            </a:r>
            <a:endParaRPr lang="en-US" sz="960" dirty="0"/>
          </a:p>
        </p:txBody>
      </p:sp>
      <p:sp>
        <p:nvSpPr>
          <p:cNvPr id="10" name="Shape 7"/>
          <p:cNvSpPr/>
          <p:nvPr/>
        </p:nvSpPr>
        <p:spPr>
          <a:xfrm>
            <a:off x="3429000" y="2953512"/>
            <a:ext cx="566928" cy="566928"/>
          </a:xfrm>
          <a:prstGeom prst="ellipse">
            <a:avLst/>
          </a:prstGeom>
          <a:solidFill>
            <a:srgbClr val="FFFFFF"/>
          </a:solidFill>
          <a:ln w="12700">
            <a:solidFill>
              <a:srgbClr val="44B5C2"/>
            </a:solidFill>
            <a:prstDash val="solid"/>
          </a:ln>
        </p:spPr>
        <p:txBody>
          <a:bodyPr/>
          <a:lstStyle/>
          <a:p>
            <a:endParaRPr lang="en-US"/>
          </a:p>
        </p:txBody>
      </p:sp>
      <p:sp>
        <p:nvSpPr>
          <p:cNvPr id="11" name="Text 8"/>
          <p:cNvSpPr/>
          <p:nvPr/>
        </p:nvSpPr>
        <p:spPr>
          <a:xfrm>
            <a:off x="3429000" y="2971800"/>
            <a:ext cx="566928" cy="530352"/>
          </a:xfrm>
          <a:prstGeom prst="rect">
            <a:avLst/>
          </a:prstGeom>
          <a:noFill/>
          <a:ln/>
        </p:spPr>
        <p:txBody>
          <a:bodyPr wrap="square" lIns="0" tIns="0" rIns="0" bIns="0" rtlCol="0" anchor="ctr"/>
          <a:lstStyle/>
          <a:p>
            <a:pPr marL="0" indent="0" algn="ctr">
              <a:buNone/>
            </a:pPr>
            <a:r>
              <a:rPr lang="en-US" sz="1400" b="1" dirty="0">
                <a:solidFill>
                  <a:srgbClr val="088F9E"/>
                </a:solidFill>
                <a:latin typeface="Inter" pitchFamily="34" charset="0"/>
                <a:ea typeface="Inter" pitchFamily="34" charset="-122"/>
                <a:cs typeface="Inter" pitchFamily="34" charset="-120"/>
              </a:rPr>
              <a:t>02</a:t>
            </a:r>
            <a:endParaRPr lang="en-US" sz="1400" dirty="0"/>
          </a:p>
        </p:txBody>
      </p:sp>
      <p:sp>
        <p:nvSpPr>
          <p:cNvPr id="12" name="Text 9"/>
          <p:cNvSpPr/>
          <p:nvPr/>
        </p:nvSpPr>
        <p:spPr>
          <a:xfrm>
            <a:off x="3044952" y="3758184"/>
            <a:ext cx="1335024" cy="320040"/>
          </a:xfrm>
          <a:prstGeom prst="rect">
            <a:avLst/>
          </a:prstGeom>
          <a:noFill/>
          <a:ln/>
        </p:spPr>
        <p:txBody>
          <a:bodyPr wrap="square" lIns="0" tIns="0" rIns="0" bIns="0" rtlCol="0" anchor="ctr"/>
          <a:lstStyle/>
          <a:p>
            <a:pPr marL="0" indent="0" algn="ctr">
              <a:buNone/>
            </a:pPr>
            <a:r>
              <a:rPr lang="en-US" sz="1320" b="1" dirty="0">
                <a:solidFill>
                  <a:srgbClr val="173F58"/>
                </a:solidFill>
                <a:latin typeface="Inter" pitchFamily="34" charset="0"/>
                <a:ea typeface="Inter" pitchFamily="34" charset="-122"/>
                <a:cs typeface="Inter" pitchFamily="34" charset="-120"/>
              </a:rPr>
              <a:t>INFORMATION</a:t>
            </a:r>
          </a:p>
        </p:txBody>
      </p:sp>
      <p:sp>
        <p:nvSpPr>
          <p:cNvPr id="13" name="Text 10"/>
          <p:cNvSpPr/>
          <p:nvPr/>
        </p:nvSpPr>
        <p:spPr>
          <a:xfrm>
            <a:off x="2843784" y="4096512"/>
            <a:ext cx="1737360" cy="658368"/>
          </a:xfrm>
          <a:prstGeom prst="rect">
            <a:avLst/>
          </a:prstGeom>
          <a:noFill/>
          <a:ln/>
        </p:spPr>
        <p:txBody>
          <a:bodyPr wrap="square" lIns="254" tIns="254" rIns="254" bIns="254" rtlCol="0" anchor="t">
            <a:normAutofit/>
          </a:bodyPr>
          <a:lstStyle/>
          <a:p>
            <a:pPr marL="0" indent="0" algn="ctr">
              <a:buNone/>
            </a:pPr>
            <a:r>
              <a:rPr lang="en-US" sz="960" dirty="0">
                <a:solidFill>
                  <a:srgbClr val="5E6368"/>
                </a:solidFill>
                <a:latin typeface="Inter" pitchFamily="34" charset="0"/>
                <a:ea typeface="Inter" pitchFamily="34" charset="-122"/>
                <a:cs typeface="Inter" pitchFamily="34" charset="-120"/>
              </a:rPr>
              <a:t>Clear terms, prices and bills</a:t>
            </a:r>
            <a:endParaRPr lang="en-US" sz="960" dirty="0"/>
          </a:p>
        </p:txBody>
      </p:sp>
      <p:sp>
        <p:nvSpPr>
          <p:cNvPr id="14" name="Shape 11"/>
          <p:cNvSpPr/>
          <p:nvPr/>
        </p:nvSpPr>
        <p:spPr>
          <a:xfrm>
            <a:off x="5788152" y="2953512"/>
            <a:ext cx="566928" cy="566928"/>
          </a:xfrm>
          <a:prstGeom prst="ellipse">
            <a:avLst/>
          </a:prstGeom>
          <a:solidFill>
            <a:srgbClr val="FFFFFF"/>
          </a:solidFill>
          <a:ln w="12700">
            <a:solidFill>
              <a:srgbClr val="44B5C2"/>
            </a:solidFill>
            <a:prstDash val="solid"/>
          </a:ln>
        </p:spPr>
        <p:txBody>
          <a:bodyPr/>
          <a:lstStyle/>
          <a:p>
            <a:endParaRPr lang="en-US"/>
          </a:p>
        </p:txBody>
      </p:sp>
      <p:sp>
        <p:nvSpPr>
          <p:cNvPr id="15" name="Text 12"/>
          <p:cNvSpPr/>
          <p:nvPr/>
        </p:nvSpPr>
        <p:spPr>
          <a:xfrm>
            <a:off x="5788152" y="2971800"/>
            <a:ext cx="566928" cy="530352"/>
          </a:xfrm>
          <a:prstGeom prst="rect">
            <a:avLst/>
          </a:prstGeom>
          <a:noFill/>
          <a:ln/>
        </p:spPr>
        <p:txBody>
          <a:bodyPr wrap="square" lIns="0" tIns="0" rIns="0" bIns="0" rtlCol="0" anchor="ctr"/>
          <a:lstStyle/>
          <a:p>
            <a:pPr marL="0" indent="0" algn="ctr">
              <a:buNone/>
            </a:pPr>
            <a:r>
              <a:rPr lang="en-US" sz="1400" b="1" dirty="0">
                <a:solidFill>
                  <a:srgbClr val="088F9E"/>
                </a:solidFill>
                <a:latin typeface="Inter" pitchFamily="34" charset="0"/>
                <a:ea typeface="Inter" pitchFamily="34" charset="-122"/>
                <a:cs typeface="Inter" pitchFamily="34" charset="-120"/>
              </a:rPr>
              <a:t>03</a:t>
            </a:r>
            <a:endParaRPr lang="en-US" sz="1400" dirty="0"/>
          </a:p>
        </p:txBody>
      </p:sp>
      <p:sp>
        <p:nvSpPr>
          <p:cNvPr id="16" name="Text 13"/>
          <p:cNvSpPr/>
          <p:nvPr/>
        </p:nvSpPr>
        <p:spPr>
          <a:xfrm>
            <a:off x="5404104" y="3758184"/>
            <a:ext cx="1335024" cy="320040"/>
          </a:xfrm>
          <a:prstGeom prst="rect">
            <a:avLst/>
          </a:prstGeom>
          <a:noFill/>
          <a:ln/>
        </p:spPr>
        <p:txBody>
          <a:bodyPr wrap="square" lIns="0" tIns="0" rIns="0" bIns="0" rtlCol="0" anchor="ctr"/>
          <a:lstStyle/>
          <a:p>
            <a:pPr algn="ctr"/>
            <a:r>
              <a:rPr lang="en-US" sz="1320" b="1" dirty="0">
                <a:solidFill>
                  <a:srgbClr val="173F58"/>
                </a:solidFill>
                <a:latin typeface="Inter" pitchFamily="34" charset="0"/>
                <a:ea typeface="Inter" pitchFamily="34" charset="-122"/>
                <a:cs typeface="Inter" pitchFamily="34" charset="-120"/>
              </a:rPr>
              <a:t>RELIABILITY</a:t>
            </a:r>
          </a:p>
        </p:txBody>
      </p:sp>
      <p:sp>
        <p:nvSpPr>
          <p:cNvPr id="17" name="Text 14"/>
          <p:cNvSpPr/>
          <p:nvPr/>
        </p:nvSpPr>
        <p:spPr>
          <a:xfrm>
            <a:off x="5202936" y="4096512"/>
            <a:ext cx="1737360" cy="658368"/>
          </a:xfrm>
          <a:prstGeom prst="rect">
            <a:avLst/>
          </a:prstGeom>
          <a:noFill/>
          <a:ln/>
        </p:spPr>
        <p:txBody>
          <a:bodyPr wrap="square" lIns="254" tIns="254" rIns="254" bIns="254" rtlCol="0" anchor="t">
            <a:normAutofit/>
          </a:bodyPr>
          <a:lstStyle/>
          <a:p>
            <a:pPr algn="ctr"/>
            <a:r>
              <a:rPr lang="en-US" sz="960" dirty="0">
                <a:solidFill>
                  <a:srgbClr val="5E6368"/>
                </a:solidFill>
                <a:latin typeface="Inter" pitchFamily="34" charset="0"/>
                <a:ea typeface="Inter" pitchFamily="34" charset="-122"/>
                <a:cs typeface="Inter" pitchFamily="34" charset="-120"/>
              </a:rPr>
              <a:t>Fewer interruptions, timely information and prompt restoration</a:t>
            </a:r>
          </a:p>
        </p:txBody>
      </p:sp>
      <p:sp>
        <p:nvSpPr>
          <p:cNvPr id="18" name="Shape 15"/>
          <p:cNvSpPr/>
          <p:nvPr/>
        </p:nvSpPr>
        <p:spPr>
          <a:xfrm>
            <a:off x="8147304" y="2953512"/>
            <a:ext cx="566928" cy="566928"/>
          </a:xfrm>
          <a:prstGeom prst="ellipse">
            <a:avLst/>
          </a:prstGeom>
          <a:solidFill>
            <a:srgbClr val="FFFFFF"/>
          </a:solidFill>
          <a:ln w="12700">
            <a:solidFill>
              <a:srgbClr val="44B5C2"/>
            </a:solidFill>
            <a:prstDash val="solid"/>
          </a:ln>
        </p:spPr>
        <p:txBody>
          <a:bodyPr/>
          <a:lstStyle/>
          <a:p>
            <a:endParaRPr lang="en-US"/>
          </a:p>
        </p:txBody>
      </p:sp>
      <p:sp>
        <p:nvSpPr>
          <p:cNvPr id="19" name="Text 16"/>
          <p:cNvSpPr/>
          <p:nvPr/>
        </p:nvSpPr>
        <p:spPr>
          <a:xfrm>
            <a:off x="8147304" y="2971800"/>
            <a:ext cx="566928" cy="530352"/>
          </a:xfrm>
          <a:prstGeom prst="rect">
            <a:avLst/>
          </a:prstGeom>
          <a:noFill/>
          <a:ln/>
        </p:spPr>
        <p:txBody>
          <a:bodyPr wrap="square" lIns="0" tIns="0" rIns="0" bIns="0" rtlCol="0" anchor="ctr"/>
          <a:lstStyle/>
          <a:p>
            <a:pPr marL="0" indent="0" algn="ctr">
              <a:buNone/>
            </a:pPr>
            <a:r>
              <a:rPr lang="en-US" sz="1400" b="1" dirty="0">
                <a:solidFill>
                  <a:srgbClr val="088F9E"/>
                </a:solidFill>
                <a:latin typeface="Inter" pitchFamily="34" charset="0"/>
                <a:ea typeface="Inter" pitchFamily="34" charset="-122"/>
                <a:cs typeface="Inter" pitchFamily="34" charset="-120"/>
              </a:rPr>
              <a:t>04</a:t>
            </a:r>
            <a:endParaRPr lang="en-US" sz="1400" dirty="0"/>
          </a:p>
        </p:txBody>
      </p:sp>
      <p:sp>
        <p:nvSpPr>
          <p:cNvPr id="20" name="Text 17"/>
          <p:cNvSpPr/>
          <p:nvPr/>
        </p:nvSpPr>
        <p:spPr>
          <a:xfrm>
            <a:off x="7763256" y="3758184"/>
            <a:ext cx="1335024" cy="320040"/>
          </a:xfrm>
          <a:prstGeom prst="rect">
            <a:avLst/>
          </a:prstGeom>
          <a:noFill/>
          <a:ln/>
        </p:spPr>
        <p:txBody>
          <a:bodyPr wrap="square" lIns="0" tIns="0" rIns="0" bIns="0" rtlCol="0" anchor="ctr"/>
          <a:lstStyle/>
          <a:p>
            <a:pPr marL="0" indent="0" algn="ctr">
              <a:buNone/>
            </a:pPr>
            <a:r>
              <a:rPr lang="en-US" sz="1320" b="1" dirty="0">
                <a:solidFill>
                  <a:srgbClr val="173F58"/>
                </a:solidFill>
                <a:latin typeface="Inter" pitchFamily="34" charset="0"/>
                <a:ea typeface="Inter" pitchFamily="34" charset="-122"/>
                <a:cs typeface="Inter" pitchFamily="34" charset="-120"/>
              </a:rPr>
              <a:t>QUALITY</a:t>
            </a:r>
            <a:endParaRPr lang="en-US" sz="1320" dirty="0"/>
          </a:p>
        </p:txBody>
      </p:sp>
      <p:sp>
        <p:nvSpPr>
          <p:cNvPr id="21" name="Text 18"/>
          <p:cNvSpPr/>
          <p:nvPr/>
        </p:nvSpPr>
        <p:spPr>
          <a:xfrm>
            <a:off x="7562088" y="4096512"/>
            <a:ext cx="1737360" cy="658368"/>
          </a:xfrm>
          <a:prstGeom prst="rect">
            <a:avLst/>
          </a:prstGeom>
          <a:noFill/>
          <a:ln/>
        </p:spPr>
        <p:txBody>
          <a:bodyPr wrap="square" lIns="254" tIns="254" rIns="254" bIns="254" rtlCol="0" anchor="t">
            <a:normAutofit/>
          </a:bodyPr>
          <a:lstStyle/>
          <a:p>
            <a:pPr marL="0" indent="0" algn="ctr">
              <a:buNone/>
            </a:pPr>
            <a:r>
              <a:rPr lang="en-US" sz="960" dirty="0">
                <a:solidFill>
                  <a:srgbClr val="5E6368"/>
                </a:solidFill>
                <a:latin typeface="Inter" pitchFamily="34" charset="0"/>
                <a:ea typeface="Inter" pitchFamily="34" charset="-122"/>
                <a:cs typeface="Inter" pitchFamily="34" charset="-120"/>
              </a:rPr>
              <a:t>Measurable performance</a:t>
            </a:r>
            <a:endParaRPr lang="en-US" sz="960" dirty="0"/>
          </a:p>
        </p:txBody>
      </p:sp>
      <p:sp>
        <p:nvSpPr>
          <p:cNvPr id="22" name="Shape 19"/>
          <p:cNvSpPr/>
          <p:nvPr/>
        </p:nvSpPr>
        <p:spPr>
          <a:xfrm>
            <a:off x="10506456" y="2953512"/>
            <a:ext cx="566928" cy="566928"/>
          </a:xfrm>
          <a:prstGeom prst="ellipse">
            <a:avLst/>
          </a:prstGeom>
          <a:solidFill>
            <a:srgbClr val="FFFFFF"/>
          </a:solidFill>
          <a:ln w="12700">
            <a:solidFill>
              <a:srgbClr val="44B5C2"/>
            </a:solidFill>
            <a:prstDash val="solid"/>
          </a:ln>
        </p:spPr>
        <p:txBody>
          <a:bodyPr/>
          <a:lstStyle/>
          <a:p>
            <a:endParaRPr lang="en-US"/>
          </a:p>
        </p:txBody>
      </p:sp>
      <p:sp>
        <p:nvSpPr>
          <p:cNvPr id="23" name="Text 20"/>
          <p:cNvSpPr/>
          <p:nvPr/>
        </p:nvSpPr>
        <p:spPr>
          <a:xfrm>
            <a:off x="10506456" y="2971800"/>
            <a:ext cx="566928" cy="530352"/>
          </a:xfrm>
          <a:prstGeom prst="rect">
            <a:avLst/>
          </a:prstGeom>
          <a:noFill/>
          <a:ln/>
        </p:spPr>
        <p:txBody>
          <a:bodyPr wrap="square" lIns="0" tIns="0" rIns="0" bIns="0" rtlCol="0" anchor="ctr"/>
          <a:lstStyle/>
          <a:p>
            <a:pPr marL="0" indent="0" algn="ctr">
              <a:buNone/>
            </a:pPr>
            <a:r>
              <a:rPr lang="en-US" sz="1400" b="1" dirty="0">
                <a:solidFill>
                  <a:srgbClr val="088F9E"/>
                </a:solidFill>
                <a:latin typeface="Inter" pitchFamily="34" charset="0"/>
                <a:ea typeface="Inter" pitchFamily="34" charset="-122"/>
                <a:cs typeface="Inter" pitchFamily="34" charset="-120"/>
              </a:rPr>
              <a:t>05</a:t>
            </a:r>
            <a:endParaRPr lang="en-US" sz="1400" dirty="0"/>
          </a:p>
        </p:txBody>
      </p:sp>
      <p:sp>
        <p:nvSpPr>
          <p:cNvPr id="24" name="Text 21"/>
          <p:cNvSpPr/>
          <p:nvPr/>
        </p:nvSpPr>
        <p:spPr>
          <a:xfrm>
            <a:off x="10122408" y="3758184"/>
            <a:ext cx="1335024" cy="320040"/>
          </a:xfrm>
          <a:prstGeom prst="rect">
            <a:avLst/>
          </a:prstGeom>
          <a:noFill/>
          <a:ln/>
        </p:spPr>
        <p:txBody>
          <a:bodyPr wrap="square" lIns="0" tIns="0" rIns="0" bIns="0" rtlCol="0" anchor="ctr"/>
          <a:lstStyle/>
          <a:p>
            <a:pPr marL="0" indent="0" algn="ctr">
              <a:buNone/>
            </a:pPr>
            <a:r>
              <a:rPr lang="en-US" sz="1320" b="1" dirty="0">
                <a:solidFill>
                  <a:srgbClr val="173F58"/>
                </a:solidFill>
                <a:latin typeface="Inter" pitchFamily="34" charset="0"/>
                <a:ea typeface="Inter" pitchFamily="34" charset="-122"/>
                <a:cs typeface="Inter" pitchFamily="34" charset="-120"/>
              </a:rPr>
              <a:t>REMEDY</a:t>
            </a:r>
            <a:endParaRPr lang="en-US" sz="1320" dirty="0"/>
          </a:p>
        </p:txBody>
      </p:sp>
      <p:sp>
        <p:nvSpPr>
          <p:cNvPr id="25" name="Text 22"/>
          <p:cNvSpPr/>
          <p:nvPr/>
        </p:nvSpPr>
        <p:spPr>
          <a:xfrm>
            <a:off x="9921240" y="4096512"/>
            <a:ext cx="1737360" cy="658368"/>
          </a:xfrm>
          <a:prstGeom prst="rect">
            <a:avLst/>
          </a:prstGeom>
          <a:noFill/>
          <a:ln/>
        </p:spPr>
        <p:txBody>
          <a:bodyPr wrap="square" lIns="254" tIns="254" rIns="254" bIns="254" rtlCol="0" anchor="t">
            <a:normAutofit/>
          </a:bodyPr>
          <a:lstStyle/>
          <a:p>
            <a:pPr algn="ctr"/>
            <a:r>
              <a:rPr lang="en-US" sz="960" dirty="0">
                <a:solidFill>
                  <a:srgbClr val="5E6368"/>
                </a:solidFill>
                <a:latin typeface="Inter" pitchFamily="34" charset="0"/>
                <a:ea typeface="Inter" pitchFamily="34" charset="-122"/>
                <a:cs typeface="Inter" pitchFamily="34" charset="-120"/>
              </a:rPr>
              <a:t>Complaint, compensation, Regulatory Action</a:t>
            </a:r>
          </a:p>
        </p:txBody>
      </p:sp>
      <p:sp>
        <p:nvSpPr>
          <p:cNvPr id="26" name="Shape 23"/>
          <p:cNvSpPr/>
          <p:nvPr/>
        </p:nvSpPr>
        <p:spPr>
          <a:xfrm>
            <a:off x="1051560" y="5276088"/>
            <a:ext cx="10104120" cy="548640"/>
          </a:xfrm>
          <a:prstGeom prst="roundRect">
            <a:avLst>
              <a:gd name="adj" fmla="val 8333"/>
            </a:avLst>
          </a:prstGeom>
          <a:solidFill>
            <a:srgbClr val="EAF6F8"/>
          </a:solidFill>
          <a:ln w="12700">
            <a:solidFill>
              <a:srgbClr val="C7E6EA"/>
            </a:solidFill>
            <a:prstDash val="solid"/>
          </a:ln>
        </p:spPr>
        <p:txBody>
          <a:bodyPr/>
          <a:lstStyle/>
          <a:p>
            <a:endParaRPr lang="en-US"/>
          </a:p>
        </p:txBody>
      </p:sp>
      <p:sp>
        <p:nvSpPr>
          <p:cNvPr id="27" name="Text 24"/>
          <p:cNvSpPr/>
          <p:nvPr/>
        </p:nvSpPr>
        <p:spPr>
          <a:xfrm>
            <a:off x="1234440" y="5376672"/>
            <a:ext cx="9738360" cy="329184"/>
          </a:xfrm>
          <a:prstGeom prst="rect">
            <a:avLst/>
          </a:prstGeom>
          <a:noFill/>
          <a:ln/>
        </p:spPr>
        <p:txBody>
          <a:bodyPr wrap="square" lIns="0" tIns="0" rIns="0" bIns="0" rtlCol="0" anchor="ctr">
            <a:normAutofit/>
          </a:bodyPr>
          <a:lstStyle/>
          <a:p>
            <a:pPr marL="0" indent="0" algn="ctr">
              <a:buNone/>
            </a:pPr>
            <a:r>
              <a:rPr lang="en-US" sz="1320" b="1" kern="0" spc="50" dirty="0">
                <a:solidFill>
                  <a:srgbClr val="0B5965"/>
                </a:solidFill>
                <a:latin typeface="Inter" pitchFamily="34" charset="0"/>
                <a:ea typeface="Inter" pitchFamily="34" charset="-122"/>
                <a:cs typeface="Inter" pitchFamily="34" charset="-120"/>
              </a:rPr>
              <a:t>LEGAL RIGHTS   →   SERVICE OBLIGATIONS   →   REGULATORY OUTCOMES</a:t>
            </a:r>
            <a:endParaRPr lang="en-US" sz="132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mnt/data/wfer_work/template_clean/slide-3.png"/>
          <p:cNvPicPr>
            <a:picLocks noChangeAspect="1"/>
          </p:cNvPicPr>
          <p:nvPr/>
        </p:nvPicPr>
        <p:blipFill>
          <a:blip r:embed="rId3"/>
          <a:srcRect t="55" b="55"/>
          <a:stretch/>
        </p:blipFill>
        <p:spPr>
          <a:xfrm>
            <a:off x="0" y="0"/>
            <a:ext cx="12192000" cy="6858000"/>
          </a:xfrm>
          <a:prstGeom prst="rect">
            <a:avLst/>
          </a:prstGeom>
        </p:spPr>
      </p:pic>
      <p:sp>
        <p:nvSpPr>
          <p:cNvPr id="3" name="Text 0"/>
          <p:cNvSpPr/>
          <p:nvPr/>
        </p:nvSpPr>
        <p:spPr>
          <a:xfrm>
            <a:off x="658368" y="1078992"/>
            <a:ext cx="10789920" cy="566928"/>
          </a:xfrm>
          <a:prstGeom prst="rect">
            <a:avLst/>
          </a:prstGeom>
          <a:noFill/>
          <a:ln/>
        </p:spPr>
        <p:txBody>
          <a:bodyPr wrap="square" lIns="0" tIns="0" rIns="0" bIns="0" rtlCol="0" anchor="ctr">
            <a:normAutofit/>
          </a:bodyPr>
          <a:lstStyle/>
          <a:p>
            <a:pPr marL="0" indent="0">
              <a:buNone/>
            </a:pPr>
            <a:r>
              <a:rPr lang="en-US" sz="1884" b="1" dirty="0">
                <a:solidFill>
                  <a:srgbClr val="173F58"/>
                </a:solidFill>
                <a:latin typeface="Inter" pitchFamily="34" charset="0"/>
                <a:ea typeface="Inter" pitchFamily="34" charset="-122"/>
                <a:cs typeface="Inter" pitchFamily="34" charset="-120"/>
              </a:rPr>
              <a:t>PROTECTION IS STRONGEST WHERE VULNERABILITY IS GREATEST.</a:t>
            </a:r>
            <a:endParaRPr lang="en-US" sz="1884" dirty="0"/>
          </a:p>
        </p:txBody>
      </p:sp>
      <p:sp>
        <p:nvSpPr>
          <p:cNvPr id="4" name="Text 1"/>
          <p:cNvSpPr/>
          <p:nvPr/>
        </p:nvSpPr>
        <p:spPr>
          <a:xfrm>
            <a:off x="676656" y="1673352"/>
            <a:ext cx="10515600" cy="329184"/>
          </a:xfrm>
          <a:prstGeom prst="rect">
            <a:avLst/>
          </a:prstGeom>
          <a:noFill/>
          <a:ln/>
        </p:spPr>
        <p:txBody>
          <a:bodyPr wrap="square" lIns="0" tIns="0" rIns="0" bIns="0" rtlCol="0" anchor="ctr"/>
          <a:lstStyle/>
          <a:p>
            <a:pPr marL="0" indent="0">
              <a:buNone/>
            </a:pPr>
            <a:r>
              <a:rPr lang="en-US" sz="1350" dirty="0">
                <a:solidFill>
                  <a:srgbClr val="5E6368"/>
                </a:solidFill>
                <a:latin typeface="Inter" pitchFamily="34" charset="0"/>
                <a:ea typeface="Inter" pitchFamily="34" charset="-122"/>
                <a:cs typeface="Inter" pitchFamily="34" charset="-120"/>
              </a:rPr>
              <a:t>Targeted safeguards reduce the risk of losing essential service.</a:t>
            </a:r>
            <a:endParaRPr lang="en-US" sz="1350" dirty="0"/>
          </a:p>
        </p:txBody>
      </p:sp>
      <p:sp>
        <p:nvSpPr>
          <p:cNvPr id="5" name="Shape 2"/>
          <p:cNvSpPr/>
          <p:nvPr/>
        </p:nvSpPr>
        <p:spPr>
          <a:xfrm>
            <a:off x="713232" y="2103120"/>
            <a:ext cx="3291840" cy="2971800"/>
          </a:xfrm>
          <a:prstGeom prst="roundRect">
            <a:avLst>
              <a:gd name="adj" fmla="val 2462"/>
            </a:avLst>
          </a:prstGeom>
          <a:solidFill>
            <a:srgbClr val="F4FAFB"/>
          </a:solidFill>
          <a:ln w="12700">
            <a:solidFill>
              <a:srgbClr val="B7DDE2"/>
            </a:solidFill>
            <a:prstDash val="solid"/>
          </a:ln>
        </p:spPr>
        <p:txBody>
          <a:bodyPr/>
          <a:lstStyle/>
          <a:p>
            <a:endParaRPr lang="en-US"/>
          </a:p>
        </p:txBody>
      </p:sp>
      <p:sp>
        <p:nvSpPr>
          <p:cNvPr id="6" name="Shape 3"/>
          <p:cNvSpPr/>
          <p:nvPr/>
        </p:nvSpPr>
        <p:spPr>
          <a:xfrm>
            <a:off x="950976" y="2359152"/>
            <a:ext cx="457200" cy="457200"/>
          </a:xfrm>
          <a:prstGeom prst="ellipse">
            <a:avLst/>
          </a:prstGeom>
          <a:solidFill>
            <a:srgbClr val="44B5C2"/>
          </a:solidFill>
          <a:ln w="12700">
            <a:solidFill>
              <a:srgbClr val="44B5C2"/>
            </a:solidFill>
            <a:prstDash val="solid"/>
          </a:ln>
        </p:spPr>
        <p:txBody>
          <a:bodyPr/>
          <a:lstStyle/>
          <a:p>
            <a:endParaRPr lang="en-US"/>
          </a:p>
        </p:txBody>
      </p:sp>
      <p:sp>
        <p:nvSpPr>
          <p:cNvPr id="7" name="Text 4"/>
          <p:cNvSpPr/>
          <p:nvPr/>
        </p:nvSpPr>
        <p:spPr>
          <a:xfrm>
            <a:off x="950976" y="2363724"/>
            <a:ext cx="457200" cy="438912"/>
          </a:xfrm>
          <a:prstGeom prst="rect">
            <a:avLst/>
          </a:prstGeom>
          <a:no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01</a:t>
            </a:r>
            <a:endParaRPr lang="en-US" sz="1100" dirty="0"/>
          </a:p>
        </p:txBody>
      </p:sp>
      <p:sp>
        <p:nvSpPr>
          <p:cNvPr id="8" name="Text 5"/>
          <p:cNvSpPr/>
          <p:nvPr/>
        </p:nvSpPr>
        <p:spPr>
          <a:xfrm>
            <a:off x="969264" y="3035808"/>
            <a:ext cx="2779776" cy="457200"/>
          </a:xfrm>
          <a:prstGeom prst="rect">
            <a:avLst/>
          </a:prstGeom>
          <a:noFill/>
          <a:ln/>
        </p:spPr>
        <p:txBody>
          <a:bodyPr wrap="square" lIns="0" tIns="0" rIns="0" bIns="0" rtlCol="0" anchor="ctr">
            <a:normAutofit/>
          </a:bodyPr>
          <a:lstStyle/>
          <a:p>
            <a:pPr marL="0" indent="0" algn="l">
              <a:buNone/>
            </a:pPr>
            <a:r>
              <a:rPr lang="en-US" sz="1300" b="1" dirty="0">
                <a:solidFill>
                  <a:srgbClr val="173F58"/>
                </a:solidFill>
                <a:latin typeface="Inter" pitchFamily="34" charset="0"/>
                <a:ea typeface="Inter" pitchFamily="34" charset="-122"/>
                <a:cs typeface="Inter" pitchFamily="34" charset="-120"/>
              </a:rPr>
              <a:t>RECOGNISE</a:t>
            </a:r>
            <a:endParaRPr lang="en-US" sz="1300" dirty="0"/>
          </a:p>
        </p:txBody>
      </p:sp>
      <p:sp>
        <p:nvSpPr>
          <p:cNvPr id="9" name="Shape 6"/>
          <p:cNvSpPr/>
          <p:nvPr/>
        </p:nvSpPr>
        <p:spPr>
          <a:xfrm>
            <a:off x="969264" y="3584448"/>
            <a:ext cx="2779776" cy="0"/>
          </a:xfrm>
          <a:prstGeom prst="line">
            <a:avLst/>
          </a:prstGeom>
          <a:noFill/>
          <a:ln w="12700">
            <a:solidFill>
              <a:srgbClr val="44B5C2"/>
            </a:solidFill>
            <a:prstDash val="solid"/>
          </a:ln>
        </p:spPr>
        <p:txBody>
          <a:bodyPr/>
          <a:lstStyle/>
          <a:p>
            <a:endParaRPr lang="en-US"/>
          </a:p>
        </p:txBody>
      </p:sp>
      <p:sp>
        <p:nvSpPr>
          <p:cNvPr id="10" name="Text 7"/>
          <p:cNvSpPr/>
          <p:nvPr/>
        </p:nvSpPr>
        <p:spPr>
          <a:xfrm>
            <a:off x="969264" y="3785616"/>
            <a:ext cx="2779776" cy="1033272"/>
          </a:xfrm>
          <a:prstGeom prst="rect">
            <a:avLst/>
          </a:prstGeom>
          <a:noFill/>
          <a:ln/>
        </p:spPr>
        <p:txBody>
          <a:bodyPr wrap="square" lIns="0" tIns="0" rIns="0" bIns="0" rtlCol="0" anchor="t">
            <a:normAutofit/>
          </a:bodyPr>
          <a:lstStyle/>
          <a:p>
            <a:pPr marL="0" indent="0">
              <a:buNone/>
            </a:pPr>
            <a:r>
              <a:rPr lang="en-US" sz="1340" dirty="0">
                <a:solidFill>
                  <a:srgbClr val="5E6368"/>
                </a:solidFill>
                <a:latin typeface="Inter" pitchFamily="34" charset="0"/>
                <a:ea typeface="Inter" pitchFamily="34" charset="-122"/>
                <a:cs typeface="Inter" pitchFamily="34" charset="-120"/>
              </a:rPr>
              <a:t>Protected status recorded in supplier systems</a:t>
            </a:r>
            <a:endParaRPr lang="en-US" sz="1340" dirty="0"/>
          </a:p>
        </p:txBody>
      </p:sp>
      <p:sp>
        <p:nvSpPr>
          <p:cNvPr id="11" name="Shape 8"/>
          <p:cNvSpPr/>
          <p:nvPr/>
        </p:nvSpPr>
        <p:spPr>
          <a:xfrm>
            <a:off x="4443984" y="2103120"/>
            <a:ext cx="3291840" cy="2971800"/>
          </a:xfrm>
          <a:prstGeom prst="roundRect">
            <a:avLst>
              <a:gd name="adj" fmla="val 2462"/>
            </a:avLst>
          </a:prstGeom>
          <a:solidFill>
            <a:srgbClr val="FFF8F3"/>
          </a:solidFill>
          <a:ln w="12700">
            <a:solidFill>
              <a:srgbClr val="F3D3BC"/>
            </a:solidFill>
            <a:prstDash val="solid"/>
          </a:ln>
        </p:spPr>
        <p:txBody>
          <a:bodyPr/>
          <a:lstStyle/>
          <a:p>
            <a:endParaRPr lang="en-US"/>
          </a:p>
        </p:txBody>
      </p:sp>
      <p:sp>
        <p:nvSpPr>
          <p:cNvPr id="12" name="Shape 9"/>
          <p:cNvSpPr/>
          <p:nvPr/>
        </p:nvSpPr>
        <p:spPr>
          <a:xfrm>
            <a:off x="4681728" y="2359152"/>
            <a:ext cx="457200" cy="457200"/>
          </a:xfrm>
          <a:prstGeom prst="ellipse">
            <a:avLst/>
          </a:prstGeom>
          <a:solidFill>
            <a:srgbClr val="E8843A"/>
          </a:solidFill>
          <a:ln w="12700">
            <a:solidFill>
              <a:srgbClr val="E8843A"/>
            </a:solidFill>
            <a:prstDash val="solid"/>
          </a:ln>
        </p:spPr>
        <p:txBody>
          <a:bodyPr/>
          <a:lstStyle/>
          <a:p>
            <a:endParaRPr lang="en-US"/>
          </a:p>
        </p:txBody>
      </p:sp>
      <p:sp>
        <p:nvSpPr>
          <p:cNvPr id="13" name="Text 10"/>
          <p:cNvSpPr/>
          <p:nvPr/>
        </p:nvSpPr>
        <p:spPr>
          <a:xfrm>
            <a:off x="4681728" y="2363724"/>
            <a:ext cx="457200" cy="438912"/>
          </a:xfrm>
          <a:prstGeom prst="rect">
            <a:avLst/>
          </a:prstGeom>
          <a:no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02</a:t>
            </a:r>
            <a:endParaRPr lang="en-US" sz="1100" dirty="0"/>
          </a:p>
        </p:txBody>
      </p:sp>
      <p:sp>
        <p:nvSpPr>
          <p:cNvPr id="14" name="Text 11"/>
          <p:cNvSpPr/>
          <p:nvPr/>
        </p:nvSpPr>
        <p:spPr>
          <a:xfrm>
            <a:off x="4700016" y="3035808"/>
            <a:ext cx="2779776" cy="457200"/>
          </a:xfrm>
          <a:prstGeom prst="rect">
            <a:avLst/>
          </a:prstGeom>
          <a:noFill/>
          <a:ln/>
        </p:spPr>
        <p:txBody>
          <a:bodyPr wrap="square" lIns="0" tIns="0" rIns="0" bIns="0" rtlCol="0" anchor="ctr">
            <a:normAutofit/>
          </a:bodyPr>
          <a:lstStyle/>
          <a:p>
            <a:pPr marL="0" indent="0" algn="l">
              <a:buNone/>
            </a:pPr>
            <a:r>
              <a:rPr lang="en-US" sz="1300" b="1" dirty="0">
                <a:solidFill>
                  <a:srgbClr val="173F58"/>
                </a:solidFill>
                <a:latin typeface="Inter" pitchFamily="34" charset="0"/>
                <a:ea typeface="Inter" pitchFamily="34" charset="-122"/>
                <a:cs typeface="Inter" pitchFamily="34" charset="-120"/>
              </a:rPr>
              <a:t>PREVENT</a:t>
            </a:r>
            <a:endParaRPr lang="en-US" sz="1300" dirty="0"/>
          </a:p>
        </p:txBody>
      </p:sp>
      <p:sp>
        <p:nvSpPr>
          <p:cNvPr id="15" name="Shape 12"/>
          <p:cNvSpPr/>
          <p:nvPr/>
        </p:nvSpPr>
        <p:spPr>
          <a:xfrm>
            <a:off x="4700016" y="3584448"/>
            <a:ext cx="2779776" cy="0"/>
          </a:xfrm>
          <a:prstGeom prst="line">
            <a:avLst/>
          </a:prstGeom>
          <a:noFill/>
          <a:ln w="12700">
            <a:solidFill>
              <a:srgbClr val="E8843A"/>
            </a:solidFill>
            <a:prstDash val="solid"/>
          </a:ln>
        </p:spPr>
        <p:txBody>
          <a:bodyPr/>
          <a:lstStyle/>
          <a:p>
            <a:endParaRPr lang="en-US"/>
          </a:p>
        </p:txBody>
      </p:sp>
      <p:sp>
        <p:nvSpPr>
          <p:cNvPr id="16" name="Text 13"/>
          <p:cNvSpPr/>
          <p:nvPr/>
        </p:nvSpPr>
        <p:spPr>
          <a:xfrm>
            <a:off x="4700016" y="3785616"/>
            <a:ext cx="2779776" cy="1033272"/>
          </a:xfrm>
          <a:prstGeom prst="rect">
            <a:avLst/>
          </a:prstGeom>
          <a:noFill/>
          <a:ln/>
        </p:spPr>
        <p:txBody>
          <a:bodyPr wrap="square" lIns="0" tIns="0" rIns="0" bIns="0" rtlCol="0" anchor="t">
            <a:normAutofit/>
          </a:bodyPr>
          <a:lstStyle/>
          <a:p>
            <a:pPr marL="0" indent="0">
              <a:buNone/>
            </a:pPr>
            <a:r>
              <a:rPr lang="en-US" sz="1340" dirty="0">
                <a:solidFill>
                  <a:srgbClr val="5E6368"/>
                </a:solidFill>
                <a:latin typeface="Inter" pitchFamily="34" charset="0"/>
                <a:ea typeface="Inter" pitchFamily="34" charset="-122"/>
                <a:cs typeface="Inter" pitchFamily="34" charset="-120"/>
              </a:rPr>
              <a:t>No deposit obligation for protected groups</a:t>
            </a:r>
            <a:endParaRPr lang="en-US" sz="1340" dirty="0"/>
          </a:p>
        </p:txBody>
      </p:sp>
      <p:sp>
        <p:nvSpPr>
          <p:cNvPr id="17" name="Shape 14"/>
          <p:cNvSpPr/>
          <p:nvPr/>
        </p:nvSpPr>
        <p:spPr>
          <a:xfrm>
            <a:off x="8174736" y="2103120"/>
            <a:ext cx="3291840" cy="2971800"/>
          </a:xfrm>
          <a:prstGeom prst="roundRect">
            <a:avLst>
              <a:gd name="adj" fmla="val 2462"/>
            </a:avLst>
          </a:prstGeom>
          <a:solidFill>
            <a:srgbClr val="F2FAF6"/>
          </a:solidFill>
          <a:ln w="12700">
            <a:solidFill>
              <a:srgbClr val="CBE7D9"/>
            </a:solidFill>
            <a:prstDash val="solid"/>
          </a:ln>
        </p:spPr>
        <p:txBody>
          <a:bodyPr/>
          <a:lstStyle/>
          <a:p>
            <a:endParaRPr lang="en-US"/>
          </a:p>
        </p:txBody>
      </p:sp>
      <p:sp>
        <p:nvSpPr>
          <p:cNvPr id="18" name="Shape 15"/>
          <p:cNvSpPr/>
          <p:nvPr/>
        </p:nvSpPr>
        <p:spPr>
          <a:xfrm>
            <a:off x="8412480" y="2359152"/>
            <a:ext cx="457200" cy="457200"/>
          </a:xfrm>
          <a:prstGeom prst="ellipse">
            <a:avLst/>
          </a:prstGeom>
          <a:solidFill>
            <a:srgbClr val="1D8B65"/>
          </a:solidFill>
          <a:ln w="12700">
            <a:solidFill>
              <a:srgbClr val="1D8B65"/>
            </a:solidFill>
            <a:prstDash val="solid"/>
          </a:ln>
        </p:spPr>
        <p:txBody>
          <a:bodyPr/>
          <a:lstStyle/>
          <a:p>
            <a:endParaRPr lang="en-US"/>
          </a:p>
        </p:txBody>
      </p:sp>
      <p:sp>
        <p:nvSpPr>
          <p:cNvPr id="19" name="Text 16"/>
          <p:cNvSpPr/>
          <p:nvPr/>
        </p:nvSpPr>
        <p:spPr>
          <a:xfrm>
            <a:off x="8412480" y="2363724"/>
            <a:ext cx="457200" cy="438912"/>
          </a:xfrm>
          <a:prstGeom prst="rect">
            <a:avLst/>
          </a:prstGeom>
          <a:no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03</a:t>
            </a:r>
            <a:endParaRPr lang="en-US" sz="1100" dirty="0"/>
          </a:p>
        </p:txBody>
      </p:sp>
      <p:sp>
        <p:nvSpPr>
          <p:cNvPr id="20" name="Text 17"/>
          <p:cNvSpPr/>
          <p:nvPr/>
        </p:nvSpPr>
        <p:spPr>
          <a:xfrm>
            <a:off x="8430768" y="3035808"/>
            <a:ext cx="2779776" cy="457200"/>
          </a:xfrm>
          <a:prstGeom prst="rect">
            <a:avLst/>
          </a:prstGeom>
          <a:noFill/>
          <a:ln/>
        </p:spPr>
        <p:txBody>
          <a:bodyPr wrap="square" lIns="0" tIns="0" rIns="0" bIns="0" rtlCol="0" anchor="ctr">
            <a:normAutofit/>
          </a:bodyPr>
          <a:lstStyle/>
          <a:p>
            <a:pPr marL="0" indent="0" algn="l">
              <a:buNone/>
            </a:pPr>
            <a:r>
              <a:rPr lang="en-US" sz="1300" b="1" dirty="0">
                <a:solidFill>
                  <a:srgbClr val="173F58"/>
                </a:solidFill>
                <a:latin typeface="Inter" pitchFamily="34" charset="0"/>
                <a:ea typeface="Inter" pitchFamily="34" charset="-122"/>
                <a:cs typeface="Inter" pitchFamily="34" charset="-120"/>
              </a:rPr>
              <a:t>PROTECT</a:t>
            </a:r>
            <a:endParaRPr lang="en-US" sz="1300" dirty="0"/>
          </a:p>
        </p:txBody>
      </p:sp>
      <p:sp>
        <p:nvSpPr>
          <p:cNvPr id="21" name="Shape 18"/>
          <p:cNvSpPr/>
          <p:nvPr/>
        </p:nvSpPr>
        <p:spPr>
          <a:xfrm>
            <a:off x="8430768" y="3584448"/>
            <a:ext cx="2779776" cy="0"/>
          </a:xfrm>
          <a:prstGeom prst="line">
            <a:avLst/>
          </a:prstGeom>
          <a:noFill/>
          <a:ln w="12700">
            <a:solidFill>
              <a:srgbClr val="1D8B65"/>
            </a:solidFill>
            <a:prstDash val="solid"/>
          </a:ln>
        </p:spPr>
        <p:txBody>
          <a:bodyPr/>
          <a:lstStyle/>
          <a:p>
            <a:endParaRPr lang="en-US"/>
          </a:p>
        </p:txBody>
      </p:sp>
      <p:sp>
        <p:nvSpPr>
          <p:cNvPr id="22" name="Text 19"/>
          <p:cNvSpPr/>
          <p:nvPr/>
        </p:nvSpPr>
        <p:spPr>
          <a:xfrm>
            <a:off x="8430768" y="3785616"/>
            <a:ext cx="2779776" cy="1033272"/>
          </a:xfrm>
          <a:prstGeom prst="rect">
            <a:avLst/>
          </a:prstGeom>
          <a:noFill/>
          <a:ln/>
        </p:spPr>
        <p:txBody>
          <a:bodyPr wrap="square" lIns="0" tIns="0" rIns="0" bIns="0" rtlCol="0" anchor="t">
            <a:normAutofit/>
          </a:bodyPr>
          <a:lstStyle/>
          <a:p>
            <a:pPr marL="0" indent="0">
              <a:buNone/>
            </a:pPr>
            <a:r>
              <a:rPr lang="en-US" sz="1340" dirty="0">
                <a:solidFill>
                  <a:srgbClr val="5E6368"/>
                </a:solidFill>
                <a:latin typeface="Inter" pitchFamily="34" charset="0"/>
                <a:ea typeface="Inter" pitchFamily="34" charset="-122"/>
                <a:cs typeface="Inter" pitchFamily="34" charset="-120"/>
              </a:rPr>
              <a:t>Disconnection restricted by time, day and consumer status</a:t>
            </a:r>
            <a:endParaRPr lang="en-US" sz="1340" dirty="0"/>
          </a:p>
        </p:txBody>
      </p:sp>
      <p:sp>
        <p:nvSpPr>
          <p:cNvPr id="23" name="Shape 20"/>
          <p:cNvSpPr/>
          <p:nvPr/>
        </p:nvSpPr>
        <p:spPr>
          <a:xfrm>
            <a:off x="1024128" y="5358384"/>
            <a:ext cx="10104120" cy="384048"/>
          </a:xfrm>
          <a:prstGeom prst="roundRect">
            <a:avLst>
              <a:gd name="adj" fmla="val 19048"/>
            </a:avLst>
          </a:prstGeom>
          <a:solidFill>
            <a:srgbClr val="F8FBFC"/>
          </a:solidFill>
          <a:ln w="12700">
            <a:solidFill>
              <a:srgbClr val="D5E8EB"/>
            </a:solidFill>
            <a:prstDash val="solid"/>
          </a:ln>
        </p:spPr>
        <p:txBody>
          <a:bodyPr/>
          <a:lstStyle/>
          <a:p>
            <a:endParaRPr lang="en-US"/>
          </a:p>
        </p:txBody>
      </p:sp>
      <p:sp>
        <p:nvSpPr>
          <p:cNvPr id="24" name="Text 21"/>
          <p:cNvSpPr/>
          <p:nvPr/>
        </p:nvSpPr>
        <p:spPr>
          <a:xfrm>
            <a:off x="1097280" y="5362956"/>
            <a:ext cx="9957816" cy="374904"/>
          </a:xfrm>
          <a:prstGeom prst="rect">
            <a:avLst/>
          </a:prstGeom>
          <a:noFill/>
          <a:ln/>
        </p:spPr>
        <p:txBody>
          <a:bodyPr wrap="square" lIns="0" tIns="0" rIns="0" bIns="0" rtlCol="0" anchor="ctr"/>
          <a:lstStyle/>
          <a:p>
            <a:pPr marL="0" indent="0" algn="ctr">
              <a:buNone/>
            </a:pPr>
            <a:r>
              <a:rPr lang="en-US" sz="910" dirty="0">
                <a:solidFill>
                  <a:srgbClr val="5E6368"/>
                </a:solidFill>
                <a:latin typeface="Inter" pitchFamily="34" charset="0"/>
                <a:ea typeface="Inter" pitchFamily="34" charset="-122"/>
                <a:cs typeface="Inter" pitchFamily="34" charset="-120"/>
              </a:rPr>
              <a:t>Socially vulnerable households  ·  pensioners  ·  multi-child families  ·  social assistance recipients</a:t>
            </a:r>
            <a:endParaRPr lang="en-US" sz="9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nt/data/wfer_work/template_clean/slide-4.png"/>
          <p:cNvPicPr>
            <a:picLocks noChangeAspect="1"/>
          </p:cNvPicPr>
          <p:nvPr/>
        </p:nvPicPr>
        <p:blipFill>
          <a:blip r:embed="rId3"/>
          <a:srcRect t="55" b="55"/>
          <a:stretch/>
        </p:blipFill>
        <p:spPr>
          <a:xfrm>
            <a:off x="0" y="0"/>
            <a:ext cx="12192000" cy="6858000"/>
          </a:xfrm>
          <a:prstGeom prst="rect">
            <a:avLst/>
          </a:prstGeom>
        </p:spPr>
      </p:pic>
      <p:sp>
        <p:nvSpPr>
          <p:cNvPr id="3" name="Text 0"/>
          <p:cNvSpPr/>
          <p:nvPr/>
        </p:nvSpPr>
        <p:spPr>
          <a:xfrm>
            <a:off x="658368" y="1078992"/>
            <a:ext cx="10789920" cy="566928"/>
          </a:xfrm>
          <a:prstGeom prst="rect">
            <a:avLst/>
          </a:prstGeom>
          <a:noFill/>
          <a:ln/>
        </p:spPr>
        <p:txBody>
          <a:bodyPr wrap="square" lIns="0" tIns="0" rIns="0" bIns="0" rtlCol="0" anchor="ctr">
            <a:normAutofit/>
          </a:bodyPr>
          <a:lstStyle/>
          <a:p>
            <a:pPr marL="0" indent="0">
              <a:buNone/>
            </a:pPr>
            <a:r>
              <a:rPr lang="en-US" sz="1884" b="1" dirty="0">
                <a:solidFill>
                  <a:srgbClr val="173F58"/>
                </a:solidFill>
                <a:latin typeface="Inter" pitchFamily="34" charset="0"/>
                <a:ea typeface="Inter" pitchFamily="34" charset="-122"/>
                <a:cs typeface="Inter" pitchFamily="34" charset="-120"/>
              </a:rPr>
              <a:t>SERVICE QUALITY IS AN ENFORCEABLE CONSUMER RIGHT.</a:t>
            </a:r>
            <a:endParaRPr lang="en-US" sz="1884" dirty="0"/>
          </a:p>
        </p:txBody>
      </p:sp>
      <p:sp>
        <p:nvSpPr>
          <p:cNvPr id="4" name="Text 1"/>
          <p:cNvSpPr/>
          <p:nvPr/>
        </p:nvSpPr>
        <p:spPr>
          <a:xfrm>
            <a:off x="676656" y="1673352"/>
            <a:ext cx="10515600" cy="329184"/>
          </a:xfrm>
          <a:prstGeom prst="rect">
            <a:avLst/>
          </a:prstGeom>
          <a:noFill/>
          <a:ln/>
        </p:spPr>
        <p:txBody>
          <a:bodyPr wrap="square" lIns="0" tIns="0" rIns="0" bIns="0" rtlCol="0" anchor="ctr"/>
          <a:lstStyle/>
          <a:p>
            <a:pPr marL="0" indent="0">
              <a:buNone/>
            </a:pPr>
            <a:r>
              <a:rPr lang="en-US" sz="1350" dirty="0">
                <a:solidFill>
                  <a:srgbClr val="5E6368"/>
                </a:solidFill>
                <a:latin typeface="Inter" pitchFamily="34" charset="0"/>
                <a:ea typeface="Inter" pitchFamily="34" charset="-122"/>
                <a:cs typeface="Inter" pitchFamily="34" charset="-120"/>
              </a:rPr>
              <a:t>Standards are tied to deadlines, data and consequences.</a:t>
            </a:r>
            <a:endParaRPr lang="en-US" sz="1350" dirty="0"/>
          </a:p>
        </p:txBody>
      </p:sp>
      <p:sp>
        <p:nvSpPr>
          <p:cNvPr id="5" name="Shape 2"/>
          <p:cNvSpPr/>
          <p:nvPr/>
        </p:nvSpPr>
        <p:spPr>
          <a:xfrm>
            <a:off x="758952" y="2057400"/>
            <a:ext cx="5074920" cy="2011680"/>
          </a:xfrm>
          <a:prstGeom prst="roundRect">
            <a:avLst>
              <a:gd name="adj" fmla="val 3182"/>
            </a:avLst>
          </a:prstGeom>
          <a:solidFill>
            <a:srgbClr val="F4FAFB"/>
          </a:solidFill>
          <a:ln w="12700">
            <a:solidFill>
              <a:srgbClr val="B7DDE2"/>
            </a:solidFill>
            <a:prstDash val="solid"/>
          </a:ln>
        </p:spPr>
        <p:txBody>
          <a:bodyPr/>
          <a:lstStyle/>
          <a:p>
            <a:endParaRPr lang="en-US"/>
          </a:p>
        </p:txBody>
      </p:sp>
      <p:sp>
        <p:nvSpPr>
          <p:cNvPr id="6" name="Shape 3"/>
          <p:cNvSpPr/>
          <p:nvPr/>
        </p:nvSpPr>
        <p:spPr>
          <a:xfrm>
            <a:off x="1014984" y="2286000"/>
            <a:ext cx="1234440" cy="292608"/>
          </a:xfrm>
          <a:prstGeom prst="roundRect">
            <a:avLst>
              <a:gd name="adj" fmla="val 25000"/>
            </a:avLst>
          </a:prstGeom>
          <a:solidFill>
            <a:srgbClr val="FFFFFF"/>
          </a:solidFill>
          <a:ln w="12700">
            <a:solidFill>
              <a:srgbClr val="44B5C2"/>
            </a:solidFill>
            <a:prstDash val="solid"/>
          </a:ln>
        </p:spPr>
        <p:txBody>
          <a:bodyPr/>
          <a:lstStyle/>
          <a:p>
            <a:endParaRPr lang="en-US"/>
          </a:p>
        </p:txBody>
      </p:sp>
      <p:sp>
        <p:nvSpPr>
          <p:cNvPr id="7" name="Text 4"/>
          <p:cNvSpPr/>
          <p:nvPr/>
        </p:nvSpPr>
        <p:spPr>
          <a:xfrm>
            <a:off x="1088136" y="2290572"/>
            <a:ext cx="1088136" cy="283464"/>
          </a:xfrm>
          <a:prstGeom prst="rect">
            <a:avLst/>
          </a:prstGeom>
          <a:noFill/>
          <a:ln/>
        </p:spPr>
        <p:txBody>
          <a:bodyPr wrap="square" lIns="0" tIns="0" rIns="0" bIns="0" rtlCol="0" anchor="ctr"/>
          <a:lstStyle/>
          <a:p>
            <a:pPr marL="0" indent="0" algn="ctr">
              <a:buNone/>
            </a:pPr>
            <a:r>
              <a:rPr lang="en-US" sz="930" b="1" kern="0" spc="60" dirty="0">
                <a:solidFill>
                  <a:srgbClr val="44B5C2"/>
                </a:solidFill>
                <a:latin typeface="Inter" pitchFamily="34" charset="0"/>
                <a:ea typeface="Inter" pitchFamily="34" charset="-122"/>
                <a:cs typeface="Inter" pitchFamily="34" charset="-120"/>
              </a:rPr>
              <a:t>SYSTEM-WIDE</a:t>
            </a:r>
            <a:endParaRPr lang="en-US" sz="930" dirty="0"/>
          </a:p>
        </p:txBody>
      </p:sp>
      <p:sp>
        <p:nvSpPr>
          <p:cNvPr id="8" name="Text 5"/>
          <p:cNvSpPr/>
          <p:nvPr/>
        </p:nvSpPr>
        <p:spPr>
          <a:xfrm>
            <a:off x="1014984" y="2770632"/>
            <a:ext cx="4562856" cy="457200"/>
          </a:xfrm>
          <a:prstGeom prst="rect">
            <a:avLst/>
          </a:prstGeom>
          <a:noFill/>
          <a:ln/>
        </p:spPr>
        <p:txBody>
          <a:bodyPr wrap="square" lIns="0" tIns="0" rIns="0" bIns="0" rtlCol="0" anchor="ctr">
            <a:normAutofit/>
          </a:bodyPr>
          <a:lstStyle/>
          <a:p>
            <a:pPr marL="0" indent="0">
              <a:buNone/>
            </a:pPr>
            <a:r>
              <a:rPr lang="en-US" sz="1900" b="1" dirty="0">
                <a:solidFill>
                  <a:srgbClr val="173F58"/>
                </a:solidFill>
                <a:latin typeface="Inter" pitchFamily="34" charset="0"/>
                <a:ea typeface="Inter" pitchFamily="34" charset="-122"/>
                <a:cs typeface="Inter" pitchFamily="34" charset="-120"/>
              </a:rPr>
              <a:t>Common standards</a:t>
            </a:r>
            <a:endParaRPr lang="en-US" sz="1900" dirty="0"/>
          </a:p>
        </p:txBody>
      </p:sp>
      <p:sp>
        <p:nvSpPr>
          <p:cNvPr id="9" name="Text 6"/>
          <p:cNvSpPr/>
          <p:nvPr/>
        </p:nvSpPr>
        <p:spPr>
          <a:xfrm>
            <a:off x="1014984" y="3337560"/>
            <a:ext cx="4562856" cy="512064"/>
          </a:xfrm>
          <a:prstGeom prst="rect">
            <a:avLst/>
          </a:prstGeom>
          <a:noFill/>
          <a:ln/>
        </p:spPr>
        <p:txBody>
          <a:bodyPr wrap="square" lIns="0" tIns="0" rIns="0" bIns="0" rtlCol="0" anchor="t">
            <a:normAutofit/>
          </a:bodyPr>
          <a:lstStyle/>
          <a:p>
            <a:pPr marL="0" indent="0">
              <a:buNone/>
            </a:pPr>
            <a:r>
              <a:rPr lang="en-US" sz="1210" dirty="0">
                <a:solidFill>
                  <a:srgbClr val="5E6368"/>
                </a:solidFill>
                <a:latin typeface="Inter" pitchFamily="34" charset="0"/>
                <a:ea typeface="Inter" pitchFamily="34" charset="-122"/>
                <a:cs typeface="Inter" pitchFamily="34" charset="-120"/>
              </a:rPr>
              <a:t>Outage information  ·  reliability  ·  call-centre response</a:t>
            </a:r>
            <a:endParaRPr lang="en-US" sz="1210" dirty="0"/>
          </a:p>
        </p:txBody>
      </p:sp>
      <p:sp>
        <p:nvSpPr>
          <p:cNvPr id="10" name="Shape 7"/>
          <p:cNvSpPr/>
          <p:nvPr/>
        </p:nvSpPr>
        <p:spPr>
          <a:xfrm>
            <a:off x="6309360" y="2057400"/>
            <a:ext cx="5074920" cy="2011680"/>
          </a:xfrm>
          <a:prstGeom prst="roundRect">
            <a:avLst>
              <a:gd name="adj" fmla="val 3182"/>
            </a:avLst>
          </a:prstGeom>
          <a:solidFill>
            <a:srgbClr val="F7FAFC"/>
          </a:solidFill>
          <a:ln w="12700">
            <a:solidFill>
              <a:srgbClr val="CDDCE2"/>
            </a:solidFill>
            <a:prstDash val="solid"/>
          </a:ln>
        </p:spPr>
        <p:txBody>
          <a:bodyPr/>
          <a:lstStyle/>
          <a:p>
            <a:endParaRPr lang="en-US"/>
          </a:p>
        </p:txBody>
      </p:sp>
      <p:sp>
        <p:nvSpPr>
          <p:cNvPr id="11" name="Shape 8"/>
          <p:cNvSpPr/>
          <p:nvPr/>
        </p:nvSpPr>
        <p:spPr>
          <a:xfrm>
            <a:off x="6565392" y="2286000"/>
            <a:ext cx="1234440" cy="292608"/>
          </a:xfrm>
          <a:prstGeom prst="roundRect">
            <a:avLst>
              <a:gd name="adj" fmla="val 25000"/>
            </a:avLst>
          </a:prstGeom>
          <a:solidFill>
            <a:srgbClr val="FFFFFF"/>
          </a:solidFill>
          <a:ln w="12700">
            <a:solidFill>
              <a:srgbClr val="214D67"/>
            </a:solidFill>
            <a:prstDash val="solid"/>
          </a:ln>
        </p:spPr>
        <p:txBody>
          <a:bodyPr/>
          <a:lstStyle/>
          <a:p>
            <a:endParaRPr lang="en-US"/>
          </a:p>
        </p:txBody>
      </p:sp>
      <p:sp>
        <p:nvSpPr>
          <p:cNvPr id="12" name="Text 9"/>
          <p:cNvSpPr/>
          <p:nvPr/>
        </p:nvSpPr>
        <p:spPr>
          <a:xfrm>
            <a:off x="6638544" y="2290572"/>
            <a:ext cx="1088136" cy="283464"/>
          </a:xfrm>
          <a:prstGeom prst="rect">
            <a:avLst/>
          </a:prstGeom>
          <a:noFill/>
          <a:ln/>
        </p:spPr>
        <p:txBody>
          <a:bodyPr wrap="square" lIns="0" tIns="0" rIns="0" bIns="0" rtlCol="0" anchor="ctr"/>
          <a:lstStyle/>
          <a:p>
            <a:pPr marL="0" indent="0" algn="ctr">
              <a:buNone/>
            </a:pPr>
            <a:r>
              <a:rPr lang="en-US" sz="930" b="1" kern="0" spc="60" dirty="0">
                <a:solidFill>
                  <a:srgbClr val="214D67"/>
                </a:solidFill>
                <a:latin typeface="Inter" pitchFamily="34" charset="0"/>
                <a:ea typeface="Inter" pitchFamily="34" charset="-122"/>
                <a:cs typeface="Inter" pitchFamily="34" charset="-120"/>
              </a:rPr>
              <a:t>INDIVIDUAL</a:t>
            </a:r>
            <a:endParaRPr lang="en-US" sz="930" dirty="0"/>
          </a:p>
        </p:txBody>
      </p:sp>
      <p:sp>
        <p:nvSpPr>
          <p:cNvPr id="13" name="Text 10"/>
          <p:cNvSpPr/>
          <p:nvPr/>
        </p:nvSpPr>
        <p:spPr>
          <a:xfrm>
            <a:off x="6565392" y="2770632"/>
            <a:ext cx="4562856" cy="457200"/>
          </a:xfrm>
          <a:prstGeom prst="rect">
            <a:avLst/>
          </a:prstGeom>
          <a:noFill/>
          <a:ln/>
        </p:spPr>
        <p:txBody>
          <a:bodyPr wrap="square" lIns="0" tIns="0" rIns="0" bIns="0" rtlCol="0" anchor="ctr">
            <a:normAutofit/>
          </a:bodyPr>
          <a:lstStyle/>
          <a:p>
            <a:pPr marL="0" indent="0">
              <a:buNone/>
            </a:pPr>
            <a:r>
              <a:rPr lang="en-US" sz="1900" b="1" dirty="0">
                <a:solidFill>
                  <a:srgbClr val="173F58"/>
                </a:solidFill>
                <a:latin typeface="Inter" pitchFamily="34" charset="0"/>
                <a:ea typeface="Inter" pitchFamily="34" charset="-122"/>
                <a:cs typeface="Inter" pitchFamily="34" charset="-120"/>
              </a:rPr>
              <a:t>Guaranteed standards</a:t>
            </a:r>
            <a:endParaRPr lang="en-US" sz="1900" dirty="0"/>
          </a:p>
        </p:txBody>
      </p:sp>
      <p:sp>
        <p:nvSpPr>
          <p:cNvPr id="14" name="Text 11"/>
          <p:cNvSpPr/>
          <p:nvPr/>
        </p:nvSpPr>
        <p:spPr>
          <a:xfrm>
            <a:off x="6565392" y="3337560"/>
            <a:ext cx="4562856" cy="512064"/>
          </a:xfrm>
          <a:prstGeom prst="rect">
            <a:avLst/>
          </a:prstGeom>
          <a:noFill/>
          <a:ln/>
        </p:spPr>
        <p:txBody>
          <a:bodyPr wrap="square" lIns="0" tIns="0" rIns="0" bIns="0" rtlCol="0" anchor="t">
            <a:normAutofit/>
          </a:bodyPr>
          <a:lstStyle/>
          <a:p>
            <a:pPr marL="0" indent="0">
              <a:buNone/>
            </a:pPr>
            <a:r>
              <a:rPr lang="en-US" sz="1210" dirty="0">
                <a:solidFill>
                  <a:srgbClr val="5E6368"/>
                </a:solidFill>
                <a:latin typeface="Inter" pitchFamily="34" charset="0"/>
                <a:ea typeface="Inter" pitchFamily="34" charset="-122"/>
                <a:cs typeface="Inter" pitchFamily="34" charset="-120"/>
              </a:rPr>
              <a:t>Connection  ·  registration  ·  restoration  ·  written response  ·  inspections</a:t>
            </a:r>
            <a:endParaRPr lang="en-US" sz="1210" dirty="0"/>
          </a:p>
        </p:txBody>
      </p:sp>
      <p:sp>
        <p:nvSpPr>
          <p:cNvPr id="15" name="Shape 12"/>
          <p:cNvSpPr/>
          <p:nvPr/>
        </p:nvSpPr>
        <p:spPr>
          <a:xfrm>
            <a:off x="758952" y="4645152"/>
            <a:ext cx="1417320" cy="658368"/>
          </a:xfrm>
          <a:prstGeom prst="roundRect">
            <a:avLst>
              <a:gd name="adj" fmla="val 8333"/>
            </a:avLst>
          </a:prstGeom>
          <a:solidFill>
            <a:srgbClr val="FFFFFF"/>
          </a:solidFill>
          <a:ln w="12700">
            <a:solidFill>
              <a:srgbClr val="B7DDE2"/>
            </a:solidFill>
            <a:prstDash val="solid"/>
          </a:ln>
        </p:spPr>
        <p:txBody>
          <a:bodyPr/>
          <a:lstStyle/>
          <a:p>
            <a:endParaRPr lang="en-US"/>
          </a:p>
        </p:txBody>
      </p:sp>
      <p:sp>
        <p:nvSpPr>
          <p:cNvPr id="16" name="Text 13"/>
          <p:cNvSpPr/>
          <p:nvPr/>
        </p:nvSpPr>
        <p:spPr>
          <a:xfrm>
            <a:off x="813816" y="4700016"/>
            <a:ext cx="1307592" cy="530352"/>
          </a:xfrm>
          <a:prstGeom prst="rect">
            <a:avLst/>
          </a:prstGeom>
          <a:noFill/>
          <a:ln/>
        </p:spPr>
        <p:txBody>
          <a:bodyPr wrap="square" lIns="0" tIns="0" rIns="0" bIns="0" rtlCol="0" anchor="ctr">
            <a:normAutofit/>
          </a:bodyPr>
          <a:lstStyle/>
          <a:p>
            <a:pPr marL="0" indent="0" algn="ctr">
              <a:buNone/>
            </a:pPr>
            <a:r>
              <a:rPr lang="en-US" sz="1090" b="1" dirty="0">
                <a:solidFill>
                  <a:srgbClr val="173F58"/>
                </a:solidFill>
                <a:latin typeface="Inter" pitchFamily="34" charset="0"/>
                <a:ea typeface="Inter" pitchFamily="34" charset="-122"/>
                <a:cs typeface="Inter" pitchFamily="34" charset="-120"/>
              </a:rPr>
              <a:t>STANDARD</a:t>
            </a:r>
            <a:endParaRPr lang="en-US" sz="1090" dirty="0"/>
          </a:p>
        </p:txBody>
      </p:sp>
      <p:sp>
        <p:nvSpPr>
          <p:cNvPr id="17" name="Text 14"/>
          <p:cNvSpPr/>
          <p:nvPr/>
        </p:nvSpPr>
        <p:spPr>
          <a:xfrm>
            <a:off x="2221992" y="4690872"/>
            <a:ext cx="411480" cy="548640"/>
          </a:xfrm>
          <a:prstGeom prst="rect">
            <a:avLst/>
          </a:prstGeom>
          <a:noFill/>
          <a:ln/>
        </p:spPr>
        <p:txBody>
          <a:bodyPr wrap="square" lIns="0" tIns="0" rIns="0" bIns="0" rtlCol="0" anchor="ctr"/>
          <a:lstStyle/>
          <a:p>
            <a:pPr marL="0" indent="0" algn="ctr">
              <a:buNone/>
            </a:pPr>
            <a:r>
              <a:rPr lang="en-US" sz="2000" b="1" dirty="0">
                <a:solidFill>
                  <a:srgbClr val="088F9E"/>
                </a:solidFill>
                <a:latin typeface="Inter" pitchFamily="34" charset="0"/>
                <a:ea typeface="Inter" pitchFamily="34" charset="-122"/>
                <a:cs typeface="Inter" pitchFamily="34" charset="-120"/>
              </a:rPr>
              <a:t>+</a:t>
            </a:r>
            <a:endParaRPr lang="en-US" sz="2000" dirty="0"/>
          </a:p>
        </p:txBody>
      </p:sp>
      <p:sp>
        <p:nvSpPr>
          <p:cNvPr id="18" name="Shape 15"/>
          <p:cNvSpPr/>
          <p:nvPr/>
        </p:nvSpPr>
        <p:spPr>
          <a:xfrm>
            <a:off x="2679192" y="4645152"/>
            <a:ext cx="1325880" cy="658368"/>
          </a:xfrm>
          <a:prstGeom prst="roundRect">
            <a:avLst>
              <a:gd name="adj" fmla="val 8333"/>
            </a:avLst>
          </a:prstGeom>
          <a:solidFill>
            <a:srgbClr val="FFFFFF"/>
          </a:solidFill>
          <a:ln w="12700">
            <a:solidFill>
              <a:srgbClr val="B7DDE2"/>
            </a:solidFill>
            <a:prstDash val="solid"/>
          </a:ln>
        </p:spPr>
        <p:txBody>
          <a:bodyPr/>
          <a:lstStyle/>
          <a:p>
            <a:endParaRPr lang="en-US"/>
          </a:p>
        </p:txBody>
      </p:sp>
      <p:sp>
        <p:nvSpPr>
          <p:cNvPr id="19" name="Text 16"/>
          <p:cNvSpPr/>
          <p:nvPr/>
        </p:nvSpPr>
        <p:spPr>
          <a:xfrm>
            <a:off x="2734056" y="4700016"/>
            <a:ext cx="1216152" cy="530352"/>
          </a:xfrm>
          <a:prstGeom prst="rect">
            <a:avLst/>
          </a:prstGeom>
          <a:noFill/>
          <a:ln/>
        </p:spPr>
        <p:txBody>
          <a:bodyPr wrap="square" lIns="0" tIns="0" rIns="0" bIns="0" rtlCol="0" anchor="ctr">
            <a:normAutofit/>
          </a:bodyPr>
          <a:lstStyle/>
          <a:p>
            <a:pPr marL="0" indent="0" algn="ctr">
              <a:buNone/>
            </a:pPr>
            <a:r>
              <a:rPr lang="en-US" sz="1090" b="1" dirty="0">
                <a:solidFill>
                  <a:srgbClr val="173F58"/>
                </a:solidFill>
                <a:latin typeface="Inter" pitchFamily="34" charset="0"/>
                <a:ea typeface="Inter" pitchFamily="34" charset="-122"/>
                <a:cs typeface="Inter" pitchFamily="34" charset="-120"/>
              </a:rPr>
              <a:t>DEADLINE</a:t>
            </a:r>
            <a:endParaRPr lang="en-US" sz="1090" dirty="0"/>
          </a:p>
        </p:txBody>
      </p:sp>
      <p:sp>
        <p:nvSpPr>
          <p:cNvPr id="20" name="Text 17"/>
          <p:cNvSpPr/>
          <p:nvPr/>
        </p:nvSpPr>
        <p:spPr>
          <a:xfrm>
            <a:off x="4050792" y="4690872"/>
            <a:ext cx="411480" cy="548640"/>
          </a:xfrm>
          <a:prstGeom prst="rect">
            <a:avLst/>
          </a:prstGeom>
          <a:noFill/>
          <a:ln/>
        </p:spPr>
        <p:txBody>
          <a:bodyPr wrap="square" lIns="0" tIns="0" rIns="0" bIns="0" rtlCol="0" anchor="ctr"/>
          <a:lstStyle/>
          <a:p>
            <a:pPr marL="0" indent="0" algn="ctr">
              <a:buNone/>
            </a:pPr>
            <a:r>
              <a:rPr lang="en-US" sz="2000" b="1" dirty="0">
                <a:solidFill>
                  <a:srgbClr val="088F9E"/>
                </a:solidFill>
                <a:latin typeface="Inter" pitchFamily="34" charset="0"/>
                <a:ea typeface="Inter" pitchFamily="34" charset="-122"/>
                <a:cs typeface="Inter" pitchFamily="34" charset="-120"/>
              </a:rPr>
              <a:t>+</a:t>
            </a:r>
            <a:endParaRPr lang="en-US" sz="2000" dirty="0"/>
          </a:p>
        </p:txBody>
      </p:sp>
      <p:sp>
        <p:nvSpPr>
          <p:cNvPr id="21" name="Shape 18"/>
          <p:cNvSpPr/>
          <p:nvPr/>
        </p:nvSpPr>
        <p:spPr>
          <a:xfrm>
            <a:off x="4507992" y="4645152"/>
            <a:ext cx="1188720" cy="658368"/>
          </a:xfrm>
          <a:prstGeom prst="roundRect">
            <a:avLst>
              <a:gd name="adj" fmla="val 8333"/>
            </a:avLst>
          </a:prstGeom>
          <a:solidFill>
            <a:srgbClr val="FFFFFF"/>
          </a:solidFill>
          <a:ln w="12700">
            <a:solidFill>
              <a:srgbClr val="B7DDE2"/>
            </a:solidFill>
            <a:prstDash val="solid"/>
          </a:ln>
        </p:spPr>
        <p:txBody>
          <a:bodyPr/>
          <a:lstStyle/>
          <a:p>
            <a:endParaRPr lang="en-US"/>
          </a:p>
        </p:txBody>
      </p:sp>
      <p:sp>
        <p:nvSpPr>
          <p:cNvPr id="22" name="Text 19"/>
          <p:cNvSpPr/>
          <p:nvPr/>
        </p:nvSpPr>
        <p:spPr>
          <a:xfrm>
            <a:off x="4562856" y="4700016"/>
            <a:ext cx="1078992" cy="530352"/>
          </a:xfrm>
          <a:prstGeom prst="rect">
            <a:avLst/>
          </a:prstGeom>
          <a:noFill/>
          <a:ln/>
        </p:spPr>
        <p:txBody>
          <a:bodyPr wrap="square" lIns="0" tIns="0" rIns="0" bIns="0" rtlCol="0" anchor="ctr">
            <a:normAutofit/>
          </a:bodyPr>
          <a:lstStyle/>
          <a:p>
            <a:pPr marL="0" indent="0" algn="ctr">
              <a:buNone/>
            </a:pPr>
            <a:r>
              <a:rPr lang="en-US" sz="1090" b="1" dirty="0">
                <a:solidFill>
                  <a:srgbClr val="173F58"/>
                </a:solidFill>
                <a:latin typeface="Inter" pitchFamily="34" charset="0"/>
                <a:ea typeface="Inter" pitchFamily="34" charset="-122"/>
                <a:cs typeface="Inter" pitchFamily="34" charset="-120"/>
              </a:rPr>
              <a:t>DATA</a:t>
            </a:r>
            <a:endParaRPr lang="en-US" sz="1090" dirty="0"/>
          </a:p>
        </p:txBody>
      </p:sp>
      <p:sp>
        <p:nvSpPr>
          <p:cNvPr id="23" name="Text 20"/>
          <p:cNvSpPr/>
          <p:nvPr/>
        </p:nvSpPr>
        <p:spPr>
          <a:xfrm>
            <a:off x="5742432" y="4690872"/>
            <a:ext cx="411480" cy="548640"/>
          </a:xfrm>
          <a:prstGeom prst="rect">
            <a:avLst/>
          </a:prstGeom>
          <a:noFill/>
          <a:ln/>
        </p:spPr>
        <p:txBody>
          <a:bodyPr wrap="square" lIns="0" tIns="0" rIns="0" bIns="0" rtlCol="0" anchor="ctr"/>
          <a:lstStyle/>
          <a:p>
            <a:pPr marL="0" indent="0" algn="ctr">
              <a:buNone/>
            </a:pPr>
            <a:r>
              <a:rPr lang="en-US" sz="2000" b="1" dirty="0">
                <a:solidFill>
                  <a:srgbClr val="088F9E"/>
                </a:solidFill>
                <a:latin typeface="Inter" pitchFamily="34" charset="0"/>
                <a:ea typeface="Inter" pitchFamily="34" charset="-122"/>
                <a:cs typeface="Inter" pitchFamily="34" charset="-120"/>
              </a:rPr>
              <a:t>+</a:t>
            </a:r>
            <a:endParaRPr lang="en-US" sz="2000" dirty="0"/>
          </a:p>
        </p:txBody>
      </p:sp>
      <p:sp>
        <p:nvSpPr>
          <p:cNvPr id="24" name="Shape 21"/>
          <p:cNvSpPr/>
          <p:nvPr/>
        </p:nvSpPr>
        <p:spPr>
          <a:xfrm>
            <a:off x="6199632" y="4645152"/>
            <a:ext cx="1600200" cy="658368"/>
          </a:xfrm>
          <a:prstGeom prst="roundRect">
            <a:avLst>
              <a:gd name="adj" fmla="val 8333"/>
            </a:avLst>
          </a:prstGeom>
          <a:solidFill>
            <a:srgbClr val="FFFFFF"/>
          </a:solidFill>
          <a:ln w="12700">
            <a:solidFill>
              <a:srgbClr val="B7DDE2"/>
            </a:solidFill>
            <a:prstDash val="solid"/>
          </a:ln>
        </p:spPr>
        <p:txBody>
          <a:bodyPr/>
          <a:lstStyle/>
          <a:p>
            <a:endParaRPr lang="en-US"/>
          </a:p>
        </p:txBody>
      </p:sp>
      <p:sp>
        <p:nvSpPr>
          <p:cNvPr id="25" name="Text 22"/>
          <p:cNvSpPr/>
          <p:nvPr/>
        </p:nvSpPr>
        <p:spPr>
          <a:xfrm>
            <a:off x="6254496" y="4700016"/>
            <a:ext cx="1490472" cy="530352"/>
          </a:xfrm>
          <a:prstGeom prst="rect">
            <a:avLst/>
          </a:prstGeom>
          <a:noFill/>
          <a:ln/>
        </p:spPr>
        <p:txBody>
          <a:bodyPr wrap="square" lIns="0" tIns="0" rIns="0" bIns="0" rtlCol="0" anchor="ctr">
            <a:normAutofit/>
          </a:bodyPr>
          <a:lstStyle/>
          <a:p>
            <a:pPr marL="0" indent="0" algn="ctr">
              <a:buNone/>
            </a:pPr>
            <a:r>
              <a:rPr lang="en-US" sz="1090" b="1" dirty="0">
                <a:solidFill>
                  <a:srgbClr val="173F58"/>
                </a:solidFill>
                <a:latin typeface="Inter" pitchFamily="34" charset="0"/>
                <a:ea typeface="Inter" pitchFamily="34" charset="-122"/>
                <a:cs typeface="Inter" pitchFamily="34" charset="-120"/>
              </a:rPr>
              <a:t>CONSEQUENCE</a:t>
            </a:r>
            <a:endParaRPr lang="en-US" sz="1090" dirty="0"/>
          </a:p>
        </p:txBody>
      </p:sp>
      <p:sp>
        <p:nvSpPr>
          <p:cNvPr id="26" name="Text 23"/>
          <p:cNvSpPr/>
          <p:nvPr/>
        </p:nvSpPr>
        <p:spPr>
          <a:xfrm>
            <a:off x="7845552" y="4690872"/>
            <a:ext cx="411480" cy="548640"/>
          </a:xfrm>
          <a:prstGeom prst="rect">
            <a:avLst/>
          </a:prstGeom>
          <a:noFill/>
          <a:ln/>
        </p:spPr>
        <p:txBody>
          <a:bodyPr wrap="square" lIns="0" tIns="0" rIns="0" bIns="0" rtlCol="0" anchor="ctr"/>
          <a:lstStyle/>
          <a:p>
            <a:pPr marL="0" indent="0" algn="ctr">
              <a:buNone/>
            </a:pPr>
            <a:r>
              <a:rPr lang="en-US" sz="2000" b="1" dirty="0">
                <a:solidFill>
                  <a:srgbClr val="088F9E"/>
                </a:solidFill>
                <a:latin typeface="Inter" pitchFamily="34" charset="0"/>
                <a:ea typeface="Inter" pitchFamily="34" charset="-122"/>
                <a:cs typeface="Inter" pitchFamily="34" charset="-120"/>
              </a:rPr>
              <a:t>=</a:t>
            </a:r>
            <a:endParaRPr lang="en-US" sz="2000" dirty="0"/>
          </a:p>
        </p:txBody>
      </p:sp>
      <p:sp>
        <p:nvSpPr>
          <p:cNvPr id="27" name="Shape 24"/>
          <p:cNvSpPr/>
          <p:nvPr/>
        </p:nvSpPr>
        <p:spPr>
          <a:xfrm>
            <a:off x="8302752" y="4645152"/>
            <a:ext cx="1874520" cy="658368"/>
          </a:xfrm>
          <a:prstGeom prst="roundRect">
            <a:avLst>
              <a:gd name="adj" fmla="val 8333"/>
            </a:avLst>
          </a:prstGeom>
          <a:solidFill>
            <a:srgbClr val="44B5C2"/>
          </a:solidFill>
          <a:ln w="12700">
            <a:solidFill>
              <a:srgbClr val="44B5C2"/>
            </a:solidFill>
            <a:prstDash val="solid"/>
          </a:ln>
        </p:spPr>
        <p:txBody>
          <a:bodyPr/>
          <a:lstStyle/>
          <a:p>
            <a:endParaRPr lang="en-US"/>
          </a:p>
        </p:txBody>
      </p:sp>
      <p:sp>
        <p:nvSpPr>
          <p:cNvPr id="28" name="Text 25"/>
          <p:cNvSpPr/>
          <p:nvPr/>
        </p:nvSpPr>
        <p:spPr>
          <a:xfrm>
            <a:off x="8357616" y="4700016"/>
            <a:ext cx="1764792" cy="530352"/>
          </a:xfrm>
          <a:prstGeom prst="rect">
            <a:avLst/>
          </a:prstGeom>
          <a:noFill/>
          <a:ln/>
        </p:spPr>
        <p:txBody>
          <a:bodyPr wrap="square" lIns="0" tIns="0" rIns="0" bIns="0" rtlCol="0" anchor="ctr">
            <a:normAutofit/>
          </a:bodyPr>
          <a:lstStyle/>
          <a:p>
            <a:pPr marL="0" indent="0" algn="ctr">
              <a:buNone/>
            </a:pPr>
            <a:r>
              <a:rPr lang="en-US" sz="1220" b="1" dirty="0">
                <a:solidFill>
                  <a:srgbClr val="FFFFFF"/>
                </a:solidFill>
                <a:latin typeface="Inter" pitchFamily="34" charset="0"/>
                <a:ea typeface="Inter" pitchFamily="34" charset="-122"/>
                <a:cs typeface="Inter" pitchFamily="34" charset="-120"/>
              </a:rPr>
              <a:t>ACCOUNTABILITY</a:t>
            </a:r>
            <a:endParaRPr lang="en-US" sz="1220" dirty="0"/>
          </a:p>
        </p:txBody>
      </p:sp>
      <p:sp>
        <p:nvSpPr>
          <p:cNvPr id="29" name="Text 26"/>
          <p:cNvSpPr/>
          <p:nvPr/>
        </p:nvSpPr>
        <p:spPr>
          <a:xfrm>
            <a:off x="1005840" y="5532120"/>
            <a:ext cx="10195560" cy="274320"/>
          </a:xfrm>
          <a:prstGeom prst="rect">
            <a:avLst/>
          </a:prstGeom>
          <a:noFill/>
          <a:ln/>
        </p:spPr>
        <p:txBody>
          <a:bodyPr wrap="square" lIns="0" tIns="0" rIns="0" bIns="0" rtlCol="0" anchor="ctr">
            <a:normAutofit/>
          </a:bodyPr>
          <a:lstStyle/>
          <a:p>
            <a:pPr marL="0" indent="0" algn="ctr">
              <a:buNone/>
            </a:pPr>
            <a:r>
              <a:rPr lang="en-US" sz="1040" dirty="0">
                <a:solidFill>
                  <a:srgbClr val="7B8085"/>
                </a:solidFill>
                <a:latin typeface="Inter" pitchFamily="34" charset="0"/>
                <a:ea typeface="Inter" pitchFamily="34" charset="-122"/>
                <a:cs typeface="Inter" pitchFamily="34" charset="-120"/>
              </a:rPr>
              <a:t>Missed obligations trigger compensation, fee reductions and regulatory action.</a:t>
            </a:r>
            <a:endParaRPr lang="en-US" sz="10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wfer_revision/slide-4-no-number.png"/>
          <p:cNvPicPr>
            <a:picLocks noChangeAspect="1"/>
          </p:cNvPicPr>
          <p:nvPr/>
        </p:nvPicPr>
        <p:blipFill>
          <a:blip r:embed="rId3"/>
          <a:srcRect t="55" b="55"/>
          <a:stretch/>
        </p:blipFill>
        <p:spPr>
          <a:xfrm>
            <a:off x="0" y="0"/>
            <a:ext cx="12192000" cy="6858000"/>
          </a:xfrm>
          <a:prstGeom prst="rect">
            <a:avLst/>
          </a:prstGeom>
        </p:spPr>
      </p:pic>
      <p:sp>
        <p:nvSpPr>
          <p:cNvPr id="3" name="Text 0"/>
          <p:cNvSpPr/>
          <p:nvPr/>
        </p:nvSpPr>
        <p:spPr>
          <a:xfrm>
            <a:off x="658368" y="1078992"/>
            <a:ext cx="10789920" cy="566928"/>
          </a:xfrm>
          <a:prstGeom prst="rect">
            <a:avLst/>
          </a:prstGeom>
          <a:noFill/>
          <a:ln/>
        </p:spPr>
        <p:txBody>
          <a:bodyPr wrap="square" lIns="0" tIns="0" rIns="0" bIns="0" rtlCol="0" anchor="ctr">
            <a:normAutofit/>
          </a:bodyPr>
          <a:lstStyle/>
          <a:p>
            <a:pPr marL="0" indent="0">
              <a:buNone/>
            </a:pPr>
            <a:r>
              <a:rPr lang="en-US" sz="1950" b="1" dirty="0">
                <a:solidFill>
                  <a:srgbClr val="173F58"/>
                </a:solidFill>
                <a:latin typeface="Inter" pitchFamily="34" charset="0"/>
                <a:ea typeface="Inter" pitchFamily="34" charset="-122"/>
                <a:cs typeface="Inter" pitchFamily="34" charset="-120"/>
              </a:rPr>
              <a:t>RIGHTS ARE EFFECTIVE ONLY WHEN THEY ARE EASY TO USE.</a:t>
            </a:r>
            <a:endParaRPr lang="en-US" sz="1950" dirty="0"/>
          </a:p>
        </p:txBody>
      </p:sp>
      <p:sp>
        <p:nvSpPr>
          <p:cNvPr id="4" name="Text 1"/>
          <p:cNvSpPr/>
          <p:nvPr/>
        </p:nvSpPr>
        <p:spPr>
          <a:xfrm>
            <a:off x="676656" y="1673352"/>
            <a:ext cx="10515600" cy="384048"/>
          </a:xfrm>
          <a:prstGeom prst="rect">
            <a:avLst/>
          </a:prstGeom>
          <a:noFill/>
          <a:ln/>
        </p:spPr>
        <p:txBody>
          <a:bodyPr wrap="square" lIns="0" tIns="0" rIns="0" bIns="0" rtlCol="0" anchor="ctr"/>
          <a:lstStyle/>
          <a:p>
            <a:pPr marL="0" indent="0">
              <a:buNone/>
            </a:pPr>
            <a:r>
              <a:rPr lang="en-US" sz="1320" dirty="0">
                <a:solidFill>
                  <a:srgbClr val="5E6368"/>
                </a:solidFill>
                <a:latin typeface="Inter" pitchFamily="34" charset="0"/>
                <a:ea typeface="Inter" pitchFamily="34" charset="-122"/>
                <a:cs typeface="Inter" pitchFamily="34" charset="-120"/>
              </a:rPr>
              <a:t>Accessible channels connect consumers, service providers and the regulator.</a:t>
            </a:r>
            <a:endParaRPr lang="en-US" sz="1320" dirty="0"/>
          </a:p>
        </p:txBody>
      </p:sp>
      <p:sp>
        <p:nvSpPr>
          <p:cNvPr id="5" name="Shape 2"/>
          <p:cNvSpPr/>
          <p:nvPr/>
        </p:nvSpPr>
        <p:spPr>
          <a:xfrm>
            <a:off x="704088" y="2121408"/>
            <a:ext cx="3255264" cy="2944368"/>
          </a:xfrm>
          <a:prstGeom prst="roundRect">
            <a:avLst>
              <a:gd name="adj" fmla="val 2174"/>
            </a:avLst>
          </a:prstGeom>
          <a:solidFill>
            <a:srgbClr val="F4FAFB"/>
          </a:solidFill>
          <a:ln w="12700">
            <a:solidFill>
              <a:srgbClr val="B7DDE2"/>
            </a:solidFill>
            <a:prstDash val="solid"/>
          </a:ln>
        </p:spPr>
        <p:txBody>
          <a:bodyPr/>
          <a:lstStyle/>
          <a:p>
            <a:endParaRPr lang="en-US"/>
          </a:p>
        </p:txBody>
      </p:sp>
      <p:sp>
        <p:nvSpPr>
          <p:cNvPr id="6" name="Shape 3"/>
          <p:cNvSpPr/>
          <p:nvPr/>
        </p:nvSpPr>
        <p:spPr>
          <a:xfrm>
            <a:off x="932688" y="2368296"/>
            <a:ext cx="457200" cy="457200"/>
          </a:xfrm>
          <a:prstGeom prst="ellipse">
            <a:avLst/>
          </a:prstGeom>
          <a:solidFill>
            <a:srgbClr val="44B5C2"/>
          </a:solidFill>
          <a:ln w="12700">
            <a:solidFill>
              <a:srgbClr val="44B5C2"/>
            </a:solidFill>
            <a:prstDash val="solid"/>
          </a:ln>
        </p:spPr>
        <p:txBody>
          <a:bodyPr/>
          <a:lstStyle/>
          <a:p>
            <a:endParaRPr lang="en-US"/>
          </a:p>
        </p:txBody>
      </p:sp>
      <p:sp>
        <p:nvSpPr>
          <p:cNvPr id="7" name="Text 4"/>
          <p:cNvSpPr/>
          <p:nvPr/>
        </p:nvSpPr>
        <p:spPr>
          <a:xfrm>
            <a:off x="932688" y="2382012"/>
            <a:ext cx="457200" cy="429768"/>
          </a:xfrm>
          <a:prstGeom prst="rect">
            <a:avLst/>
          </a:prstGeom>
          <a:no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01</a:t>
            </a:r>
            <a:endParaRPr lang="en-US" sz="1100" dirty="0"/>
          </a:p>
        </p:txBody>
      </p:sp>
      <p:sp>
        <p:nvSpPr>
          <p:cNvPr id="8" name="Text 5"/>
          <p:cNvSpPr/>
          <p:nvPr/>
        </p:nvSpPr>
        <p:spPr>
          <a:xfrm>
            <a:off x="941832" y="2980944"/>
            <a:ext cx="2779776" cy="438912"/>
          </a:xfrm>
          <a:prstGeom prst="rect">
            <a:avLst/>
          </a:prstGeom>
          <a:noFill/>
          <a:ln/>
        </p:spPr>
        <p:txBody>
          <a:bodyPr wrap="square" lIns="0" tIns="0" rIns="0" bIns="0" rtlCol="0" anchor="ctr">
            <a:normAutofit/>
          </a:bodyPr>
          <a:lstStyle/>
          <a:p>
            <a:pPr marL="0" indent="0">
              <a:buNone/>
            </a:pPr>
            <a:r>
              <a:rPr lang="en-US" sz="1680" b="1" dirty="0">
                <a:solidFill>
                  <a:srgbClr val="173F58"/>
                </a:solidFill>
                <a:latin typeface="Inter" pitchFamily="34" charset="0"/>
                <a:ea typeface="Inter" pitchFamily="34" charset="-122"/>
                <a:cs typeface="Inter" pitchFamily="34" charset="-120"/>
              </a:rPr>
              <a:t>SELF-SERVICE</a:t>
            </a:r>
            <a:endParaRPr lang="en-US" sz="1680" dirty="0"/>
          </a:p>
        </p:txBody>
      </p:sp>
      <p:sp>
        <p:nvSpPr>
          <p:cNvPr id="9" name="Text 6"/>
          <p:cNvSpPr/>
          <p:nvPr/>
        </p:nvSpPr>
        <p:spPr>
          <a:xfrm>
            <a:off x="941832" y="3465576"/>
            <a:ext cx="2779776" cy="310896"/>
          </a:xfrm>
          <a:prstGeom prst="rect">
            <a:avLst/>
          </a:prstGeom>
          <a:noFill/>
          <a:ln/>
        </p:spPr>
        <p:txBody>
          <a:bodyPr wrap="square" lIns="0" tIns="0" rIns="0" bIns="0" rtlCol="0" anchor="ctr">
            <a:normAutofit/>
          </a:bodyPr>
          <a:lstStyle/>
          <a:p>
            <a:pPr marL="0" indent="0">
              <a:buNone/>
            </a:pPr>
            <a:r>
              <a:rPr lang="en-US" sz="1080" b="1" kern="0" spc="80" dirty="0">
                <a:solidFill>
                  <a:srgbClr val="44B5C2"/>
                </a:solidFill>
                <a:latin typeface="Inter" pitchFamily="34" charset="0"/>
                <a:ea typeface="Inter" pitchFamily="34" charset="-122"/>
                <a:cs typeface="Inter" pitchFamily="34" charset="-120"/>
              </a:rPr>
              <a:t>*303#</a:t>
            </a:r>
            <a:endParaRPr lang="en-US" sz="1080" dirty="0"/>
          </a:p>
        </p:txBody>
      </p:sp>
      <p:sp>
        <p:nvSpPr>
          <p:cNvPr id="10" name="Shape 7"/>
          <p:cNvSpPr/>
          <p:nvPr/>
        </p:nvSpPr>
        <p:spPr>
          <a:xfrm>
            <a:off x="941832" y="3877056"/>
            <a:ext cx="2779776" cy="0"/>
          </a:xfrm>
          <a:prstGeom prst="line">
            <a:avLst/>
          </a:prstGeom>
          <a:noFill/>
          <a:ln w="12700">
            <a:solidFill>
              <a:srgbClr val="44B5C2"/>
            </a:solidFill>
            <a:prstDash val="solid"/>
          </a:ln>
        </p:spPr>
        <p:txBody>
          <a:bodyPr/>
          <a:lstStyle/>
          <a:p>
            <a:endParaRPr lang="en-US"/>
          </a:p>
        </p:txBody>
      </p:sp>
      <p:sp>
        <p:nvSpPr>
          <p:cNvPr id="11" name="Text 8"/>
          <p:cNvSpPr/>
          <p:nvPr/>
        </p:nvSpPr>
        <p:spPr>
          <a:xfrm>
            <a:off x="941832" y="4041648"/>
            <a:ext cx="2779776" cy="804672"/>
          </a:xfrm>
          <a:prstGeom prst="rect">
            <a:avLst/>
          </a:prstGeom>
          <a:noFill/>
          <a:ln/>
        </p:spPr>
        <p:txBody>
          <a:bodyPr wrap="square" lIns="0" tIns="0" rIns="0" bIns="0" rtlCol="0" anchor="t">
            <a:normAutofit/>
          </a:bodyPr>
          <a:lstStyle/>
          <a:p>
            <a:pPr marL="0" indent="0">
              <a:lnSpc>
                <a:spcPct val="105000"/>
              </a:lnSpc>
              <a:buNone/>
            </a:pPr>
            <a:r>
              <a:rPr lang="en-US" sz="1140" dirty="0">
                <a:solidFill>
                  <a:srgbClr val="5E6368"/>
                </a:solidFill>
                <a:latin typeface="Inter" pitchFamily="34" charset="0"/>
                <a:ea typeface="Inter" pitchFamily="34" charset="-122"/>
                <a:cs typeface="Inter" pitchFamily="34" charset="-120"/>
              </a:rPr>
              <a:t>Bills &amp; balance</a:t>
            </a:r>
            <a:endParaRPr lang="en-US" sz="1140" dirty="0"/>
          </a:p>
          <a:p>
            <a:pPr marL="0" indent="0">
              <a:lnSpc>
                <a:spcPct val="105000"/>
              </a:lnSpc>
              <a:buNone/>
            </a:pPr>
            <a:r>
              <a:rPr lang="en-US" sz="1140" dirty="0">
                <a:solidFill>
                  <a:srgbClr val="5E6368"/>
                </a:solidFill>
                <a:latin typeface="Inter" pitchFamily="34" charset="0"/>
                <a:ea typeface="Inter" pitchFamily="34" charset="-122"/>
                <a:cs typeface="Inter" pitchFamily="34" charset="-120"/>
              </a:rPr>
              <a:t>Charge verification</a:t>
            </a:r>
            <a:endParaRPr lang="en-US" sz="1140" dirty="0"/>
          </a:p>
          <a:p>
            <a:pPr marL="0" indent="0">
              <a:lnSpc>
                <a:spcPct val="105000"/>
              </a:lnSpc>
              <a:buNone/>
            </a:pPr>
            <a:r>
              <a:rPr lang="en-US" sz="1140" dirty="0">
                <a:solidFill>
                  <a:srgbClr val="5E6368"/>
                </a:solidFill>
                <a:latin typeface="Inter" pitchFamily="34" charset="0"/>
                <a:ea typeface="Inter" pitchFamily="34" charset="-122"/>
                <a:cs typeface="Inter" pitchFamily="34" charset="-120"/>
              </a:rPr>
              <a:t>Quality inspection request</a:t>
            </a:r>
            <a:endParaRPr lang="en-US" sz="1140" dirty="0"/>
          </a:p>
        </p:txBody>
      </p:sp>
      <p:sp>
        <p:nvSpPr>
          <p:cNvPr id="12" name="Shape 9"/>
          <p:cNvSpPr/>
          <p:nvPr/>
        </p:nvSpPr>
        <p:spPr>
          <a:xfrm>
            <a:off x="4471416" y="2121408"/>
            <a:ext cx="3255264" cy="2944368"/>
          </a:xfrm>
          <a:prstGeom prst="roundRect">
            <a:avLst>
              <a:gd name="adj" fmla="val 2174"/>
            </a:avLst>
          </a:prstGeom>
          <a:solidFill>
            <a:srgbClr val="F7FAFC"/>
          </a:solidFill>
          <a:ln w="12700">
            <a:solidFill>
              <a:srgbClr val="CDDCE2"/>
            </a:solidFill>
            <a:prstDash val="solid"/>
          </a:ln>
        </p:spPr>
        <p:txBody>
          <a:bodyPr/>
          <a:lstStyle/>
          <a:p>
            <a:endParaRPr lang="en-US"/>
          </a:p>
        </p:txBody>
      </p:sp>
      <p:sp>
        <p:nvSpPr>
          <p:cNvPr id="13" name="Shape 10"/>
          <p:cNvSpPr/>
          <p:nvPr/>
        </p:nvSpPr>
        <p:spPr>
          <a:xfrm>
            <a:off x="4700016" y="2368296"/>
            <a:ext cx="457200" cy="457200"/>
          </a:xfrm>
          <a:prstGeom prst="ellipse">
            <a:avLst/>
          </a:prstGeom>
          <a:solidFill>
            <a:srgbClr val="214D67"/>
          </a:solidFill>
          <a:ln w="12700">
            <a:solidFill>
              <a:srgbClr val="214D67"/>
            </a:solidFill>
            <a:prstDash val="solid"/>
          </a:ln>
        </p:spPr>
        <p:txBody>
          <a:bodyPr/>
          <a:lstStyle/>
          <a:p>
            <a:endParaRPr lang="en-US"/>
          </a:p>
        </p:txBody>
      </p:sp>
      <p:sp>
        <p:nvSpPr>
          <p:cNvPr id="14" name="Text 11"/>
          <p:cNvSpPr/>
          <p:nvPr/>
        </p:nvSpPr>
        <p:spPr>
          <a:xfrm>
            <a:off x="4700016" y="2382012"/>
            <a:ext cx="457200" cy="429768"/>
          </a:xfrm>
          <a:prstGeom prst="rect">
            <a:avLst/>
          </a:prstGeom>
          <a:no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02</a:t>
            </a:r>
            <a:endParaRPr lang="en-US" sz="1100" dirty="0"/>
          </a:p>
        </p:txBody>
      </p:sp>
      <p:sp>
        <p:nvSpPr>
          <p:cNvPr id="15" name="Text 12"/>
          <p:cNvSpPr/>
          <p:nvPr/>
        </p:nvSpPr>
        <p:spPr>
          <a:xfrm>
            <a:off x="4709160" y="2980944"/>
            <a:ext cx="2779776" cy="438912"/>
          </a:xfrm>
          <a:prstGeom prst="rect">
            <a:avLst/>
          </a:prstGeom>
          <a:noFill/>
          <a:ln/>
        </p:spPr>
        <p:txBody>
          <a:bodyPr wrap="square" lIns="0" tIns="0" rIns="0" bIns="0" rtlCol="0" anchor="ctr">
            <a:normAutofit/>
          </a:bodyPr>
          <a:lstStyle/>
          <a:p>
            <a:pPr marL="0" indent="0">
              <a:buNone/>
            </a:pPr>
            <a:r>
              <a:rPr lang="en-US" sz="1680" b="1" dirty="0">
                <a:solidFill>
                  <a:srgbClr val="173F58"/>
                </a:solidFill>
                <a:latin typeface="Inter" pitchFamily="34" charset="0"/>
                <a:ea typeface="Inter" pitchFamily="34" charset="-122"/>
                <a:cs typeface="Inter" pitchFamily="34" charset="-120"/>
              </a:rPr>
              <a:t>ONE-STOP SERVICE</a:t>
            </a:r>
            <a:endParaRPr lang="en-US" sz="1680" dirty="0"/>
          </a:p>
        </p:txBody>
      </p:sp>
      <p:sp>
        <p:nvSpPr>
          <p:cNvPr id="16" name="Text 13"/>
          <p:cNvSpPr/>
          <p:nvPr/>
        </p:nvSpPr>
        <p:spPr>
          <a:xfrm>
            <a:off x="4709160" y="3465576"/>
            <a:ext cx="2779776" cy="310896"/>
          </a:xfrm>
          <a:prstGeom prst="rect">
            <a:avLst/>
          </a:prstGeom>
          <a:noFill/>
          <a:ln/>
        </p:spPr>
        <p:txBody>
          <a:bodyPr wrap="square" lIns="0" tIns="0" rIns="0" bIns="0" rtlCol="0" anchor="ctr">
            <a:normAutofit/>
          </a:bodyPr>
          <a:lstStyle/>
          <a:p>
            <a:pPr marL="0" indent="0">
              <a:buNone/>
            </a:pPr>
            <a:r>
              <a:rPr lang="en-US" sz="1080" b="1" kern="0" spc="80" dirty="0">
                <a:solidFill>
                  <a:srgbClr val="214D67"/>
                </a:solidFill>
                <a:latin typeface="Inter" pitchFamily="34" charset="0"/>
                <a:ea typeface="Inter" pitchFamily="34" charset="-122"/>
                <a:cs typeface="Inter" pitchFamily="34" charset="-120"/>
              </a:rPr>
              <a:t>PUBLIC SERVICE HALLS</a:t>
            </a:r>
            <a:endParaRPr lang="en-US" sz="1080" dirty="0"/>
          </a:p>
        </p:txBody>
      </p:sp>
      <p:sp>
        <p:nvSpPr>
          <p:cNvPr id="17" name="Shape 14"/>
          <p:cNvSpPr/>
          <p:nvPr/>
        </p:nvSpPr>
        <p:spPr>
          <a:xfrm>
            <a:off x="4709160" y="3877056"/>
            <a:ext cx="2779776" cy="0"/>
          </a:xfrm>
          <a:prstGeom prst="line">
            <a:avLst/>
          </a:prstGeom>
          <a:noFill/>
          <a:ln w="12700">
            <a:solidFill>
              <a:srgbClr val="214D67"/>
            </a:solidFill>
            <a:prstDash val="solid"/>
          </a:ln>
        </p:spPr>
        <p:txBody>
          <a:bodyPr/>
          <a:lstStyle/>
          <a:p>
            <a:endParaRPr lang="en-US"/>
          </a:p>
        </p:txBody>
      </p:sp>
      <p:sp>
        <p:nvSpPr>
          <p:cNvPr id="18" name="Text 15"/>
          <p:cNvSpPr/>
          <p:nvPr/>
        </p:nvSpPr>
        <p:spPr>
          <a:xfrm>
            <a:off x="4709160" y="4041648"/>
            <a:ext cx="2779776" cy="804672"/>
          </a:xfrm>
          <a:prstGeom prst="rect">
            <a:avLst/>
          </a:prstGeom>
          <a:noFill/>
          <a:ln/>
        </p:spPr>
        <p:txBody>
          <a:bodyPr wrap="square" lIns="0" tIns="0" rIns="0" bIns="0" rtlCol="0" anchor="t">
            <a:normAutofit/>
          </a:bodyPr>
          <a:lstStyle/>
          <a:p>
            <a:pPr marL="0" indent="0">
              <a:lnSpc>
                <a:spcPct val="105000"/>
              </a:lnSpc>
              <a:buNone/>
            </a:pPr>
            <a:r>
              <a:rPr lang="en-US" sz="1140" dirty="0">
                <a:solidFill>
                  <a:srgbClr val="5E6368"/>
                </a:solidFill>
                <a:latin typeface="Inter" pitchFamily="34" charset="0"/>
                <a:ea typeface="Inter" pitchFamily="34" charset="-122"/>
                <a:cs typeface="Inter" pitchFamily="34" charset="-120"/>
              </a:rPr>
              <a:t>Registration &amp; contracts</a:t>
            </a:r>
            <a:endParaRPr lang="en-US" sz="1140" dirty="0"/>
          </a:p>
          <a:p>
            <a:pPr marL="0" indent="0">
              <a:lnSpc>
                <a:spcPct val="105000"/>
              </a:lnSpc>
              <a:buNone/>
            </a:pPr>
            <a:r>
              <a:rPr lang="en-US" sz="1140" dirty="0">
                <a:solidFill>
                  <a:srgbClr val="5E6368"/>
                </a:solidFill>
                <a:latin typeface="Inter" pitchFamily="34" charset="0"/>
                <a:ea typeface="Inter" pitchFamily="34" charset="-122"/>
                <a:cs typeface="Inter" pitchFamily="34" charset="-120"/>
              </a:rPr>
              <a:t>Debt rescheduling</a:t>
            </a:r>
            <a:endParaRPr lang="en-US" sz="1140" dirty="0"/>
          </a:p>
          <a:p>
            <a:pPr marL="0" indent="0">
              <a:lnSpc>
                <a:spcPct val="105000"/>
              </a:lnSpc>
              <a:buNone/>
            </a:pPr>
            <a:r>
              <a:rPr lang="en-US" sz="1140" dirty="0">
                <a:solidFill>
                  <a:srgbClr val="5E6368"/>
                </a:solidFill>
                <a:latin typeface="Inter" pitchFamily="34" charset="0"/>
                <a:ea typeface="Inter" pitchFamily="34" charset="-122"/>
                <a:cs typeface="Inter" pitchFamily="34" charset="-120"/>
              </a:rPr>
              <a:t>Applications &amp; complaints</a:t>
            </a:r>
            <a:endParaRPr lang="en-US" sz="1140" dirty="0"/>
          </a:p>
        </p:txBody>
      </p:sp>
      <p:sp>
        <p:nvSpPr>
          <p:cNvPr id="19" name="Shape 16"/>
          <p:cNvSpPr/>
          <p:nvPr/>
        </p:nvSpPr>
        <p:spPr>
          <a:xfrm>
            <a:off x="8238744" y="2121408"/>
            <a:ext cx="3255264" cy="2944368"/>
          </a:xfrm>
          <a:prstGeom prst="roundRect">
            <a:avLst>
              <a:gd name="adj" fmla="val 2174"/>
            </a:avLst>
          </a:prstGeom>
          <a:solidFill>
            <a:srgbClr val="F3FAF7"/>
          </a:solidFill>
          <a:ln w="12700">
            <a:solidFill>
              <a:srgbClr val="CBE7D9"/>
            </a:solidFill>
            <a:prstDash val="solid"/>
          </a:ln>
        </p:spPr>
        <p:txBody>
          <a:bodyPr/>
          <a:lstStyle/>
          <a:p>
            <a:endParaRPr lang="en-US"/>
          </a:p>
        </p:txBody>
      </p:sp>
      <p:sp>
        <p:nvSpPr>
          <p:cNvPr id="20" name="Shape 17"/>
          <p:cNvSpPr/>
          <p:nvPr/>
        </p:nvSpPr>
        <p:spPr>
          <a:xfrm>
            <a:off x="8467344" y="2368296"/>
            <a:ext cx="457200" cy="457200"/>
          </a:xfrm>
          <a:prstGeom prst="ellipse">
            <a:avLst/>
          </a:prstGeom>
          <a:solidFill>
            <a:srgbClr val="1D8B65"/>
          </a:solidFill>
          <a:ln w="12700">
            <a:solidFill>
              <a:srgbClr val="1D8B65"/>
            </a:solidFill>
            <a:prstDash val="solid"/>
          </a:ln>
        </p:spPr>
        <p:txBody>
          <a:bodyPr/>
          <a:lstStyle/>
          <a:p>
            <a:endParaRPr lang="en-US"/>
          </a:p>
        </p:txBody>
      </p:sp>
      <p:sp>
        <p:nvSpPr>
          <p:cNvPr id="21" name="Text 18"/>
          <p:cNvSpPr/>
          <p:nvPr/>
        </p:nvSpPr>
        <p:spPr>
          <a:xfrm>
            <a:off x="8467344" y="2382012"/>
            <a:ext cx="457200" cy="429768"/>
          </a:xfrm>
          <a:prstGeom prst="rect">
            <a:avLst/>
          </a:prstGeom>
          <a:no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03</a:t>
            </a:r>
            <a:endParaRPr lang="en-US" sz="1100" dirty="0"/>
          </a:p>
        </p:txBody>
      </p:sp>
      <p:sp>
        <p:nvSpPr>
          <p:cNvPr id="22" name="Text 19"/>
          <p:cNvSpPr/>
          <p:nvPr/>
        </p:nvSpPr>
        <p:spPr>
          <a:xfrm>
            <a:off x="8476488" y="2980944"/>
            <a:ext cx="2779776" cy="438912"/>
          </a:xfrm>
          <a:prstGeom prst="rect">
            <a:avLst/>
          </a:prstGeom>
          <a:noFill/>
          <a:ln/>
        </p:spPr>
        <p:txBody>
          <a:bodyPr wrap="square" lIns="0" tIns="0" rIns="0" bIns="0" rtlCol="0" anchor="ctr">
            <a:normAutofit fontScale="92500"/>
          </a:bodyPr>
          <a:lstStyle/>
          <a:p>
            <a:pPr marL="0" indent="0">
              <a:buNone/>
            </a:pPr>
            <a:r>
              <a:rPr lang="en-US" sz="1680" b="1" dirty="0">
                <a:solidFill>
                  <a:srgbClr val="173F58"/>
                </a:solidFill>
                <a:latin typeface="Inter" pitchFamily="34" charset="0"/>
                <a:ea typeface="Inter" pitchFamily="34" charset="-122"/>
                <a:cs typeface="Inter" pitchFamily="34" charset="-120"/>
              </a:rPr>
              <a:t>REGULATORY OVERSIGHT</a:t>
            </a:r>
            <a:endParaRPr lang="en-US" sz="1680" dirty="0"/>
          </a:p>
        </p:txBody>
      </p:sp>
      <p:sp>
        <p:nvSpPr>
          <p:cNvPr id="23" name="Text 20"/>
          <p:cNvSpPr/>
          <p:nvPr/>
        </p:nvSpPr>
        <p:spPr>
          <a:xfrm>
            <a:off x="8476488" y="3465576"/>
            <a:ext cx="2779776" cy="310896"/>
          </a:xfrm>
          <a:prstGeom prst="rect">
            <a:avLst/>
          </a:prstGeom>
          <a:noFill/>
          <a:ln/>
        </p:spPr>
        <p:txBody>
          <a:bodyPr wrap="square" lIns="0" tIns="0" rIns="0" bIns="0" rtlCol="0" anchor="ctr">
            <a:normAutofit/>
          </a:bodyPr>
          <a:lstStyle/>
          <a:p>
            <a:pPr marL="0" indent="0">
              <a:buNone/>
            </a:pPr>
            <a:r>
              <a:rPr lang="en-US" sz="1080" b="1" kern="0" spc="80" dirty="0">
                <a:solidFill>
                  <a:srgbClr val="1D8B65"/>
                </a:solidFill>
                <a:latin typeface="Inter" pitchFamily="34" charset="0"/>
                <a:ea typeface="Inter" pitchFamily="34" charset="-122"/>
                <a:cs typeface="Inter" pitchFamily="34" charset="-120"/>
              </a:rPr>
              <a:t>REAL-TIME MONITORING</a:t>
            </a:r>
            <a:endParaRPr lang="en-US" sz="1080" dirty="0"/>
          </a:p>
        </p:txBody>
      </p:sp>
      <p:sp>
        <p:nvSpPr>
          <p:cNvPr id="24" name="Shape 21"/>
          <p:cNvSpPr/>
          <p:nvPr/>
        </p:nvSpPr>
        <p:spPr>
          <a:xfrm>
            <a:off x="8476488" y="3877056"/>
            <a:ext cx="2779776" cy="0"/>
          </a:xfrm>
          <a:prstGeom prst="line">
            <a:avLst/>
          </a:prstGeom>
          <a:noFill/>
          <a:ln w="12700">
            <a:solidFill>
              <a:srgbClr val="1D8B65"/>
            </a:solidFill>
            <a:prstDash val="solid"/>
          </a:ln>
        </p:spPr>
        <p:txBody>
          <a:bodyPr/>
          <a:lstStyle/>
          <a:p>
            <a:endParaRPr lang="en-US"/>
          </a:p>
        </p:txBody>
      </p:sp>
      <p:sp>
        <p:nvSpPr>
          <p:cNvPr id="25" name="Text 22"/>
          <p:cNvSpPr/>
          <p:nvPr/>
        </p:nvSpPr>
        <p:spPr>
          <a:xfrm>
            <a:off x="8476488" y="4041648"/>
            <a:ext cx="2779776" cy="804672"/>
          </a:xfrm>
          <a:prstGeom prst="rect">
            <a:avLst/>
          </a:prstGeom>
          <a:noFill/>
          <a:ln/>
        </p:spPr>
        <p:txBody>
          <a:bodyPr wrap="square" lIns="0" tIns="0" rIns="0" bIns="0" rtlCol="0" anchor="t">
            <a:normAutofit/>
          </a:bodyPr>
          <a:lstStyle/>
          <a:p>
            <a:pPr marL="0" indent="0">
              <a:lnSpc>
                <a:spcPct val="105000"/>
              </a:lnSpc>
              <a:buNone/>
            </a:pPr>
            <a:r>
              <a:rPr lang="en-US" sz="1140" dirty="0">
                <a:solidFill>
                  <a:srgbClr val="5E6368"/>
                </a:solidFill>
                <a:latin typeface="Inter" pitchFamily="34" charset="0"/>
                <a:ea typeface="Inter" pitchFamily="34" charset="-122"/>
                <a:cs typeface="Inter" pitchFamily="34" charset="-120"/>
              </a:rPr>
              <a:t>Deadline tracking</a:t>
            </a:r>
            <a:endParaRPr lang="en-US" sz="1140" dirty="0"/>
          </a:p>
          <a:p>
            <a:pPr marL="0" indent="0">
              <a:lnSpc>
                <a:spcPct val="105000"/>
              </a:lnSpc>
              <a:buNone/>
            </a:pPr>
            <a:r>
              <a:rPr lang="en-US" sz="1140" dirty="0">
                <a:solidFill>
                  <a:srgbClr val="5E6368"/>
                </a:solidFill>
                <a:latin typeface="Inter" pitchFamily="34" charset="0"/>
                <a:ea typeface="Inter" pitchFamily="34" charset="-122"/>
                <a:cs typeface="Inter" pitchFamily="34" charset="-120"/>
              </a:rPr>
              <a:t>Failure detection</a:t>
            </a:r>
            <a:endParaRPr lang="en-US" sz="1140" dirty="0"/>
          </a:p>
          <a:p>
            <a:pPr marL="0" indent="0">
              <a:lnSpc>
                <a:spcPct val="105000"/>
              </a:lnSpc>
              <a:buNone/>
            </a:pPr>
            <a:r>
              <a:rPr lang="en-US" sz="1140" dirty="0">
                <a:solidFill>
                  <a:srgbClr val="5E6368"/>
                </a:solidFill>
                <a:latin typeface="Inter" pitchFamily="34" charset="0"/>
                <a:ea typeface="Inter" pitchFamily="34" charset="-122"/>
                <a:cs typeface="Inter" pitchFamily="34" charset="-120"/>
              </a:rPr>
              <a:t>Remedies &amp; enforcement</a:t>
            </a:r>
            <a:endParaRPr lang="en-US" sz="1140" dirty="0"/>
          </a:p>
        </p:txBody>
      </p:sp>
      <p:sp>
        <p:nvSpPr>
          <p:cNvPr id="26" name="Shape 23"/>
          <p:cNvSpPr/>
          <p:nvPr/>
        </p:nvSpPr>
        <p:spPr>
          <a:xfrm>
            <a:off x="1060704" y="5349240"/>
            <a:ext cx="10058400" cy="530352"/>
          </a:xfrm>
          <a:prstGeom prst="roundRect">
            <a:avLst>
              <a:gd name="adj" fmla="val 8621"/>
            </a:avLst>
          </a:prstGeom>
          <a:solidFill>
            <a:srgbClr val="EAF6F8"/>
          </a:solidFill>
          <a:ln w="12700">
            <a:solidFill>
              <a:srgbClr val="C7E6EA"/>
            </a:solidFill>
            <a:prstDash val="solid"/>
          </a:ln>
        </p:spPr>
        <p:txBody>
          <a:bodyPr/>
          <a:lstStyle/>
          <a:p>
            <a:endParaRPr lang="en-US"/>
          </a:p>
        </p:txBody>
      </p:sp>
      <p:sp>
        <p:nvSpPr>
          <p:cNvPr id="27" name="Text 24"/>
          <p:cNvSpPr/>
          <p:nvPr/>
        </p:nvSpPr>
        <p:spPr>
          <a:xfrm>
            <a:off x="1225296" y="5449824"/>
            <a:ext cx="9729216" cy="310896"/>
          </a:xfrm>
          <a:prstGeom prst="rect">
            <a:avLst/>
          </a:prstGeom>
          <a:noFill/>
          <a:ln/>
        </p:spPr>
        <p:txBody>
          <a:bodyPr wrap="square" lIns="0" tIns="0" rIns="0" bIns="0" rtlCol="0" anchor="ctr">
            <a:normAutofit/>
          </a:bodyPr>
          <a:lstStyle/>
          <a:p>
            <a:pPr marL="0" indent="0" algn="ctr">
              <a:buNone/>
            </a:pPr>
            <a:r>
              <a:rPr lang="en-US" sz="1260" b="1" kern="0" spc="45" dirty="0">
                <a:solidFill>
                  <a:srgbClr val="0B5965"/>
                </a:solidFill>
                <a:latin typeface="Inter" pitchFamily="34" charset="0"/>
                <a:ea typeface="Inter" pitchFamily="34" charset="-122"/>
                <a:cs typeface="Inter" pitchFamily="34" charset="-120"/>
              </a:rPr>
              <a:t>ACCESS   →   TRACEABILITY   →   ENFORCEMENT</a:t>
            </a:r>
            <a:endParaRPr lang="en-US" sz="1260" dirty="0"/>
          </a:p>
        </p:txBody>
      </p:sp>
    </p:spTree>
    <p:extLst>
      <p:ext uri="{BB962C8B-B14F-4D97-AF65-F5344CB8AC3E}">
        <p14:creationId xmlns:p14="http://schemas.microsoft.com/office/powerpoint/2010/main" val="655258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wfer_revision/slide-4-no-number.png"/>
          <p:cNvPicPr>
            <a:picLocks noChangeAspect="1"/>
          </p:cNvPicPr>
          <p:nvPr/>
        </p:nvPicPr>
        <p:blipFill>
          <a:blip r:embed="rId3"/>
          <a:srcRect t="55" b="55"/>
          <a:stretch/>
        </p:blipFill>
        <p:spPr>
          <a:xfrm>
            <a:off x="0" y="0"/>
            <a:ext cx="12192000" cy="6858000"/>
          </a:xfrm>
          <a:prstGeom prst="rect">
            <a:avLst/>
          </a:prstGeom>
        </p:spPr>
      </p:pic>
      <p:sp>
        <p:nvSpPr>
          <p:cNvPr id="3" name="Rounded Rectangle 2"/>
          <p:cNvSpPr/>
          <p:nvPr/>
        </p:nvSpPr>
        <p:spPr>
          <a:xfrm>
            <a:off x="1965960" y="960120"/>
            <a:ext cx="8275320" cy="4800600"/>
          </a:xfrm>
          <a:prstGeom prst="roundRect">
            <a:avLst/>
          </a:prstGeom>
          <a:solidFill>
            <a:srgbClr val="FFFFFF"/>
          </a:solidFill>
          <a:ln w="12700">
            <a:solidFill>
              <a:srgbClr val="DCEB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606040" y="1325880"/>
            <a:ext cx="6995160" cy="256032"/>
          </a:xfrm>
          <a:prstGeom prst="rect">
            <a:avLst/>
          </a:prstGeom>
          <a:noFill/>
        </p:spPr>
        <p:txBody>
          <a:bodyPr wrap="none">
            <a:spAutoFit/>
          </a:bodyPr>
          <a:lstStyle/>
          <a:p>
            <a:pPr algn="ctr"/>
            <a:r>
              <a:rPr sz="1200" b="1">
                <a:solidFill>
                  <a:srgbClr val="34B1BC"/>
                </a:solidFill>
                <a:latin typeface="Arial"/>
              </a:rPr>
              <a:t>GEORGIA’S EXPERIENCE</a:t>
            </a:r>
          </a:p>
        </p:txBody>
      </p:sp>
      <p:sp>
        <p:nvSpPr>
          <p:cNvPr id="5" name="TextBox 4"/>
          <p:cNvSpPr txBox="1"/>
          <p:nvPr/>
        </p:nvSpPr>
        <p:spPr>
          <a:xfrm>
            <a:off x="2331720" y="1691640"/>
            <a:ext cx="7543800" cy="777240"/>
          </a:xfrm>
          <a:prstGeom prst="rect">
            <a:avLst/>
          </a:prstGeom>
          <a:noFill/>
        </p:spPr>
        <p:txBody>
          <a:bodyPr wrap="none">
            <a:spAutoFit/>
          </a:bodyPr>
          <a:lstStyle/>
          <a:p>
            <a:pPr algn="ctr"/>
            <a:r>
              <a:rPr sz="2700" b="1">
                <a:solidFill>
                  <a:srgbClr val="18394C"/>
                </a:solidFill>
                <a:latin typeface="Arial"/>
              </a:rPr>
              <a:t>VISIBLE RIGHTS.</a:t>
            </a:r>
            <a:br/>
            <a:r>
              <a:rPr sz="2700" b="1">
                <a:solidFill>
                  <a:srgbClr val="18394C"/>
                </a:solidFill>
                <a:latin typeface="Arial"/>
              </a:rPr>
              <a:t>MEASURABLE RESULTS.</a:t>
            </a:r>
          </a:p>
        </p:txBody>
      </p:sp>
      <p:sp>
        <p:nvSpPr>
          <p:cNvPr id="6" name="TextBox 5"/>
          <p:cNvSpPr txBox="1"/>
          <p:nvPr/>
        </p:nvSpPr>
        <p:spPr>
          <a:xfrm>
            <a:off x="2606040" y="2907792"/>
            <a:ext cx="1783080" cy="502920"/>
          </a:xfrm>
          <a:prstGeom prst="rect">
            <a:avLst/>
          </a:prstGeom>
          <a:noFill/>
        </p:spPr>
        <p:txBody>
          <a:bodyPr wrap="none">
            <a:spAutoFit/>
          </a:bodyPr>
          <a:lstStyle/>
          <a:p>
            <a:pPr algn="ctr"/>
            <a:r>
              <a:rPr sz="2500" b="1">
                <a:solidFill>
                  <a:srgbClr val="34B1BC"/>
                </a:solidFill>
                <a:latin typeface="Arial"/>
              </a:rPr>
              <a:t>7M+</a:t>
            </a:r>
          </a:p>
        </p:txBody>
      </p:sp>
      <p:sp>
        <p:nvSpPr>
          <p:cNvPr id="7" name="TextBox 6"/>
          <p:cNvSpPr txBox="1"/>
          <p:nvPr/>
        </p:nvSpPr>
        <p:spPr>
          <a:xfrm>
            <a:off x="2468880" y="3547872"/>
            <a:ext cx="2057400" cy="685800"/>
          </a:xfrm>
          <a:prstGeom prst="rect">
            <a:avLst/>
          </a:prstGeom>
          <a:noFill/>
        </p:spPr>
        <p:txBody>
          <a:bodyPr wrap="none">
            <a:spAutoFit/>
          </a:bodyPr>
          <a:lstStyle/>
          <a:p>
            <a:pPr algn="ctr"/>
            <a:r>
              <a:rPr sz="1100">
                <a:solidFill>
                  <a:srgbClr val="697076"/>
                </a:solidFill>
                <a:latin typeface="Arial"/>
              </a:rPr>
              <a:t>*303# service</a:t>
            </a:r>
            <a:br/>
            <a:r>
              <a:rPr sz="1100">
                <a:solidFill>
                  <a:srgbClr val="697076"/>
                </a:solidFill>
                <a:latin typeface="Arial"/>
              </a:rPr>
              <a:t>transactions</a:t>
            </a:r>
          </a:p>
        </p:txBody>
      </p:sp>
      <p:sp>
        <p:nvSpPr>
          <p:cNvPr id="8" name="Rectangle 7"/>
          <p:cNvSpPr/>
          <p:nvPr/>
        </p:nvSpPr>
        <p:spPr>
          <a:xfrm>
            <a:off x="4572000" y="2971800"/>
            <a:ext cx="9144" cy="1234440"/>
          </a:xfrm>
          <a:prstGeom prst="rect">
            <a:avLst/>
          </a:prstGeom>
          <a:solidFill>
            <a:srgbClr val="D2E1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800600" y="2907792"/>
            <a:ext cx="1783080" cy="502920"/>
          </a:xfrm>
          <a:prstGeom prst="rect">
            <a:avLst/>
          </a:prstGeom>
          <a:noFill/>
        </p:spPr>
        <p:txBody>
          <a:bodyPr wrap="none">
            <a:spAutoFit/>
          </a:bodyPr>
          <a:lstStyle/>
          <a:p>
            <a:pPr algn="ctr"/>
            <a:r>
              <a:rPr sz="2500" b="1">
                <a:solidFill>
                  <a:srgbClr val="18394C"/>
                </a:solidFill>
                <a:latin typeface="Arial"/>
              </a:rPr>
              <a:t>117K+</a:t>
            </a:r>
          </a:p>
        </p:txBody>
      </p:sp>
      <p:sp>
        <p:nvSpPr>
          <p:cNvPr id="10" name="TextBox 9"/>
          <p:cNvSpPr txBox="1"/>
          <p:nvPr/>
        </p:nvSpPr>
        <p:spPr>
          <a:xfrm>
            <a:off x="4663440" y="3547872"/>
            <a:ext cx="2057400" cy="685800"/>
          </a:xfrm>
          <a:prstGeom prst="rect">
            <a:avLst/>
          </a:prstGeom>
          <a:noFill/>
        </p:spPr>
        <p:txBody>
          <a:bodyPr wrap="none">
            <a:spAutoFit/>
          </a:bodyPr>
          <a:lstStyle/>
          <a:p>
            <a:pPr algn="ctr"/>
            <a:r>
              <a:rPr sz="1100">
                <a:solidFill>
                  <a:srgbClr val="697076"/>
                </a:solidFill>
                <a:latin typeface="Arial"/>
              </a:rPr>
              <a:t>citizens served through</a:t>
            </a:r>
            <a:br/>
            <a:r>
              <a:rPr sz="1100">
                <a:solidFill>
                  <a:srgbClr val="697076"/>
                </a:solidFill>
                <a:latin typeface="Arial"/>
              </a:rPr>
              <a:t>Public Service Halls</a:t>
            </a:r>
          </a:p>
        </p:txBody>
      </p:sp>
      <p:sp>
        <p:nvSpPr>
          <p:cNvPr id="11" name="Rectangle 10"/>
          <p:cNvSpPr/>
          <p:nvPr/>
        </p:nvSpPr>
        <p:spPr>
          <a:xfrm>
            <a:off x="6766560" y="2971800"/>
            <a:ext cx="9144" cy="1234440"/>
          </a:xfrm>
          <a:prstGeom prst="rect">
            <a:avLst/>
          </a:prstGeom>
          <a:solidFill>
            <a:srgbClr val="D2E1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995160" y="2907792"/>
            <a:ext cx="1783080" cy="502920"/>
          </a:xfrm>
          <a:prstGeom prst="rect">
            <a:avLst/>
          </a:prstGeom>
          <a:noFill/>
        </p:spPr>
        <p:txBody>
          <a:bodyPr wrap="none">
            <a:spAutoFit/>
          </a:bodyPr>
          <a:lstStyle/>
          <a:p>
            <a:pPr algn="ctr"/>
            <a:r>
              <a:rPr sz="2200" b="1">
                <a:solidFill>
                  <a:srgbClr val="34B1BC"/>
                </a:solidFill>
                <a:latin typeface="Arial"/>
              </a:rPr>
              <a:t>GEL 5.72M</a:t>
            </a:r>
          </a:p>
        </p:txBody>
      </p:sp>
      <p:sp>
        <p:nvSpPr>
          <p:cNvPr id="13" name="TextBox 12"/>
          <p:cNvSpPr txBox="1"/>
          <p:nvPr/>
        </p:nvSpPr>
        <p:spPr>
          <a:xfrm>
            <a:off x="6858000" y="3547872"/>
            <a:ext cx="2057400" cy="685800"/>
          </a:xfrm>
          <a:prstGeom prst="rect">
            <a:avLst/>
          </a:prstGeom>
          <a:noFill/>
        </p:spPr>
        <p:txBody>
          <a:bodyPr wrap="none">
            <a:spAutoFit/>
          </a:bodyPr>
          <a:lstStyle/>
          <a:p>
            <a:pPr algn="ctr"/>
            <a:r>
              <a:rPr sz="1100">
                <a:solidFill>
                  <a:srgbClr val="697076"/>
                </a:solidFill>
                <a:latin typeface="Arial"/>
              </a:rPr>
              <a:t>compensation paid to</a:t>
            </a:r>
            <a:br/>
            <a:r>
              <a:rPr sz="1100">
                <a:solidFill>
                  <a:srgbClr val="697076"/>
                </a:solidFill>
                <a:latin typeface="Arial"/>
              </a:rPr>
              <a:t>consumers in 2025</a:t>
            </a:r>
          </a:p>
        </p:txBody>
      </p:sp>
      <p:sp>
        <p:nvSpPr>
          <p:cNvPr id="14" name="TextBox 13"/>
          <p:cNvSpPr txBox="1"/>
          <p:nvPr/>
        </p:nvSpPr>
        <p:spPr>
          <a:xfrm>
            <a:off x="3335874" y="4983480"/>
            <a:ext cx="5535491" cy="261610"/>
          </a:xfrm>
          <a:prstGeom prst="rect">
            <a:avLst/>
          </a:prstGeom>
          <a:noFill/>
        </p:spPr>
        <p:txBody>
          <a:bodyPr wrap="none">
            <a:spAutoFit/>
          </a:bodyPr>
          <a:lstStyle/>
          <a:p>
            <a:pPr algn="ctr"/>
            <a:r>
              <a:rPr sz="1100" b="1">
                <a:solidFill>
                  <a:srgbClr val="18394C"/>
                </a:solidFill>
                <a:latin typeface="Arial"/>
              </a:rPr>
              <a:t>TRUST</a:t>
            </a:r>
            <a:r>
              <a:rPr lang="en-US" sz="1100" b="1">
                <a:solidFill>
                  <a:srgbClr val="18394C"/>
                </a:solidFill>
                <a:latin typeface="Arial"/>
              </a:rPr>
              <a:t>WORTHY</a:t>
            </a:r>
            <a:r>
              <a:rPr sz="1100" b="1">
                <a:solidFill>
                  <a:srgbClr val="18394C"/>
                </a:solidFill>
                <a:latin typeface="Arial"/>
              </a:rPr>
              <a:t> REGULATION MAKES RIGHTS ACCESSIBLE AND EFFECTIVE.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wfer_work/template_clean/slide-5.png"/>
          <p:cNvPicPr>
            <a:picLocks noChangeAspect="1"/>
          </p:cNvPicPr>
          <p:nvPr/>
        </p:nvPicPr>
        <p:blipFill>
          <a:blip r:embed="rId3"/>
          <a:srcRect t="55" b="55"/>
          <a:stretch/>
        </p:blipFill>
        <p:spPr>
          <a:xfrm>
            <a:off x="0" y="0"/>
            <a:ext cx="12192000" cy="6858000"/>
          </a:xfrm>
          <a:prstGeom prst="rect">
            <a:avLst/>
          </a:prstGeom>
        </p:spPr>
      </p:pic>
      <p:sp>
        <p:nvSpPr>
          <p:cNvPr id="4" name="Text 1"/>
          <p:cNvSpPr/>
          <p:nvPr/>
        </p:nvSpPr>
        <p:spPr>
          <a:xfrm>
            <a:off x="2766060" y="2926080"/>
            <a:ext cx="6675120" cy="1005840"/>
          </a:xfrm>
          <a:prstGeom prst="rect">
            <a:avLst/>
          </a:prstGeom>
          <a:noFill/>
          <a:ln/>
        </p:spPr>
        <p:txBody>
          <a:bodyPr wrap="square" lIns="0" tIns="0" rIns="0" bIns="0" rtlCol="0" anchor="ctr">
            <a:normAutofit/>
          </a:bodyPr>
          <a:lstStyle/>
          <a:p>
            <a:pPr algn="ctr">
              <a:lnSpc>
                <a:spcPct val="92000"/>
              </a:lnSpc>
            </a:pPr>
            <a:r>
              <a:rPr lang="en-US" sz="3200" b="1" dirty="0"/>
              <a:t>THANK YOU</a:t>
            </a:r>
            <a:endParaRPr lang="en-US" sz="1600" dirty="0"/>
          </a:p>
        </p:txBody>
      </p:sp>
      <p:sp>
        <p:nvSpPr>
          <p:cNvPr id="5" name="TextBox 4"/>
          <p:cNvSpPr txBox="1"/>
          <p:nvPr/>
        </p:nvSpPr>
        <p:spPr>
          <a:xfrm>
            <a:off x="2880360" y="5212080"/>
            <a:ext cx="6446520" cy="365760"/>
          </a:xfrm>
          <a:prstGeom prst="rect">
            <a:avLst/>
          </a:prstGeom>
          <a:noFill/>
        </p:spPr>
        <p:txBody>
          <a:bodyPr wrap="none">
            <a:spAutoFit/>
          </a:bodyPr>
          <a:lstStyle/>
          <a:p>
            <a:pPr algn="ctr"/>
            <a:r>
              <a:rPr sz="1200" b="0"/>
              <a:t>Georgian National Energy and Water Supply Regulatory Commission</a:t>
            </a:r>
          </a:p>
        </p:txBody>
      </p:sp>
      <p:sp>
        <p:nvSpPr>
          <p:cNvPr id="6" name="TextBox 5"/>
          <p:cNvSpPr txBox="1"/>
          <p:nvPr/>
        </p:nvSpPr>
        <p:spPr>
          <a:xfrm>
            <a:off x="2880360" y="5596128"/>
            <a:ext cx="6446520" cy="320040"/>
          </a:xfrm>
          <a:prstGeom prst="rect">
            <a:avLst/>
          </a:prstGeom>
          <a:noFill/>
        </p:spPr>
        <p:txBody>
          <a:bodyPr wrap="none">
            <a:spAutoFit/>
          </a:bodyPr>
          <a:lstStyle/>
          <a:p>
            <a:pPr algn="ctr"/>
            <a:r>
              <a:rPr sz="1100" b="0"/>
              <a:t>WFER IX · Tbilisi, Georgia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1467</Words>
  <Application>Microsoft Office PowerPoint</Application>
  <PresentationFormat>Widescreen</PresentationFormat>
  <Paragraphs>101</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Georgian National Energy and Water Supply Regulatory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Protection in Practice</dc:title>
  <dc:subject>WFER IX — Best Practices in Consumer Protection</dc:subject>
  <dc:creator>OpenAI</dc:creator>
  <cp:lastModifiedBy>Mari Ioseliani</cp:lastModifiedBy>
  <cp:revision>11</cp:revision>
  <dcterms:created xsi:type="dcterms:W3CDTF">2026-08-17T23:06:01Z</dcterms:created>
  <dcterms:modified xsi:type="dcterms:W3CDTF">2026-09-15T07:01:21Z</dcterms:modified>
</cp:coreProperties>
</file>